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 anchorCtr="0"/>
          <a:lstStyle/>
          <a:p>
            <a:r>
              <a:rPr lang="en-US" sz="6000" b="1" dirty="0">
                <a:effectLst/>
              </a:rPr>
              <a:t>E-book </a:t>
            </a:r>
            <a:r>
              <a:rPr lang="en-US" sz="6000" b="1" dirty="0" smtClean="0">
                <a:effectLst/>
              </a:rPr>
              <a:t>Research:</a:t>
            </a:r>
            <a:br>
              <a:rPr lang="en-US" sz="6000" b="1" dirty="0" smtClean="0">
                <a:effectLst/>
              </a:rPr>
            </a:br>
            <a:r>
              <a:rPr lang="en-US" sz="6000" b="1" dirty="0" smtClean="0">
                <a:effectLst/>
              </a:rPr>
              <a:t>Is </a:t>
            </a:r>
            <a:r>
              <a:rPr lang="en-US" sz="6000" b="1" dirty="0">
                <a:effectLst/>
              </a:rPr>
              <a:t>it Time to Take the Contextual Turn</a:t>
            </a:r>
            <a:r>
              <a:rPr lang="en-US" sz="6000" b="1" dirty="0" smtClean="0">
                <a:effectLst/>
              </a:rPr>
              <a:t>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4680" y="4773522"/>
            <a:ext cx="6400800" cy="1219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Adam </a:t>
            </a:r>
            <a:r>
              <a:rPr lang="en-US" dirty="0" smtClean="0">
                <a:solidFill>
                  <a:schemeClr val="tx1"/>
                </a:solidFill>
              </a:rPr>
              <a:t>Girard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PhD student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University College Dublin, Ireland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ucd_brandmark_colou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4" y="4279776"/>
            <a:ext cx="1495435" cy="2177854"/>
          </a:xfrm>
          <a:prstGeom prst="rect">
            <a:avLst/>
          </a:prstGeom>
        </p:spPr>
      </p:pic>
      <p:sp useBgFill="1">
        <p:nvSpPr>
          <p:cNvPr id="5" name="TextBox 4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2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18"/>
            <a:ext cx="8229600" cy="1034165"/>
          </a:xfrm>
        </p:spPr>
        <p:txBody>
          <a:bodyPr/>
          <a:lstStyle/>
          <a:p>
            <a:r>
              <a:rPr lang="en-US" dirty="0" smtClean="0"/>
              <a:t>The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184"/>
            <a:ext cx="8229600" cy="502298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strategies to incorporate context are most appropriate for reading?</a:t>
            </a:r>
          </a:p>
          <a:p>
            <a:endParaRPr lang="en-US" dirty="0"/>
          </a:p>
          <a:p>
            <a:r>
              <a:rPr lang="en-US" dirty="0" smtClean="0"/>
              <a:t>What traditions can be drawn to influence inquiry and methodology?</a:t>
            </a:r>
          </a:p>
          <a:p>
            <a:pPr lvl="2"/>
            <a:r>
              <a:rPr lang="en-US" sz="2000" b="1" dirty="0" smtClean="0"/>
              <a:t>Social</a:t>
            </a:r>
          </a:p>
          <a:p>
            <a:pPr lvl="2"/>
            <a:r>
              <a:rPr lang="en-US" sz="2000" b="1" dirty="0"/>
              <a:t>C</a:t>
            </a:r>
            <a:r>
              <a:rPr lang="en-US" sz="2000" b="1" dirty="0" smtClean="0"/>
              <a:t>ognitive </a:t>
            </a:r>
          </a:p>
          <a:p>
            <a:pPr lvl="2"/>
            <a:r>
              <a:rPr lang="en-US" sz="2000" b="1" dirty="0" smtClean="0"/>
              <a:t>Materiality</a:t>
            </a:r>
          </a:p>
          <a:p>
            <a:pPr lvl="2"/>
            <a:endParaRPr lang="en-US" sz="2000" b="1" dirty="0" smtClean="0"/>
          </a:p>
          <a:p>
            <a:r>
              <a:rPr lang="en-US" dirty="0" smtClean="0"/>
              <a:t>How can a holistic approach and pragmatic research goals be balanced?</a:t>
            </a:r>
            <a:endParaRPr lang="en-US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7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Please share your thoughts.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Thank you!</a:t>
            </a:r>
          </a:p>
          <a:p>
            <a:pPr marL="0" indent="0" algn="ctr">
              <a:buNone/>
            </a:pPr>
            <a:endParaRPr lang="en-US" sz="5800" dirty="0"/>
          </a:p>
          <a:p>
            <a:pPr marL="0" indent="0" algn="r">
              <a:buNone/>
            </a:pPr>
            <a:r>
              <a:rPr lang="en-US" sz="2800" dirty="0" smtClean="0"/>
              <a:t>Contact: Adam Girard </a:t>
            </a:r>
            <a:r>
              <a:rPr lang="en-US" sz="2800" dirty="0" smtClean="0">
                <a:solidFill>
                  <a:srgbClr val="0000FF"/>
                </a:solidFill>
              </a:rPr>
              <a:t>adam.girard@ucdconnect.ie</a:t>
            </a:r>
            <a:endParaRPr lang="en-US" sz="2800" dirty="0">
              <a:solidFill>
                <a:srgbClr val="0000FF"/>
              </a:solidFill>
            </a:endParaRPr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8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0"/>
            <a:ext cx="8229600" cy="827079"/>
          </a:xfrm>
        </p:spPr>
        <p:txBody>
          <a:bodyPr/>
          <a:lstStyle/>
          <a:p>
            <a:r>
              <a:rPr lang="en-US" dirty="0" smtClean="0"/>
              <a:t>Sources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0869"/>
            <a:ext cx="9144000" cy="60171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Ashcroft, L. (2011). </a:t>
            </a:r>
            <a:r>
              <a:rPr lang="en-US" dirty="0"/>
              <a:t>Ebooks</a:t>
            </a:r>
            <a:r>
              <a:rPr lang="en-US" dirty="0"/>
              <a:t> in libraries: an overview of the current situation. </a:t>
            </a:r>
            <a:r>
              <a:rPr lang="en-US" i="1" dirty="0"/>
              <a:t>Library Management</a:t>
            </a:r>
            <a:r>
              <a:rPr lang="en-US" dirty="0"/>
              <a:t>, </a:t>
            </a:r>
            <a:r>
              <a:rPr lang="en-US" i="1" dirty="0"/>
              <a:t>32</a:t>
            </a:r>
            <a:r>
              <a:rPr lang="en-US" dirty="0"/>
              <a:t>(6-7), 6–7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Bødker</a:t>
            </a:r>
            <a:r>
              <a:rPr lang="en-US" dirty="0"/>
              <a:t>, S. (2006). When second wave HCI meets third wave challenges. In </a:t>
            </a:r>
            <a:r>
              <a:rPr lang="en-US" i="1" dirty="0"/>
              <a:t>Proceedings of the 4th Nordic conference on Human</a:t>
            </a:r>
            <a:r>
              <a:rPr lang="en-US" i="1" dirty="0" smtClean="0"/>
              <a:t>-	computer </a:t>
            </a:r>
            <a:r>
              <a:rPr lang="en-US" i="1" dirty="0"/>
              <a:t>interaction: changing roles</a:t>
            </a:r>
            <a:r>
              <a:rPr lang="en-US" dirty="0"/>
              <a:t> (pp. 1–8). New York, NY.: ACM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Bonfield</a:t>
            </a:r>
            <a:r>
              <a:rPr lang="en-US" dirty="0"/>
              <a:t>, B. (2012). The </a:t>
            </a:r>
            <a:r>
              <a:rPr lang="en-US" dirty="0"/>
              <a:t>Ebook</a:t>
            </a:r>
            <a:r>
              <a:rPr lang="en-US" dirty="0"/>
              <a:t> Cargo Cult. </a:t>
            </a:r>
            <a:r>
              <a:rPr lang="en-US" i="1" dirty="0"/>
              <a:t>In the Library with the Lead Pipe</a:t>
            </a:r>
            <a:r>
              <a:rPr lang="en-US" dirty="0"/>
              <a:t>. Retrieved from http:/</a:t>
            </a:r>
            <a:r>
              <a:rPr lang="en-US" dirty="0" smtClean="0"/>
              <a:t>/	</a:t>
            </a:r>
            <a:r>
              <a:rPr lang="en-US" dirty="0" smtClean="0"/>
              <a:t>www.inthelibrarywiththeleadpipe.org</a:t>
            </a:r>
            <a:r>
              <a:rPr lang="en-US" dirty="0"/>
              <a:t>/tag/first-sale</a:t>
            </a:r>
            <a:r>
              <a:rPr lang="en-US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Caplan</a:t>
            </a:r>
            <a:r>
              <a:rPr lang="en-US" dirty="0"/>
              <a:t>, N. (1975). The Use of Social Science Knowledge in Policy Decisions at the National Level: A Report to Respondents. </a:t>
            </a:r>
            <a:r>
              <a:rPr lang="en-US" dirty="0" smtClean="0"/>
              <a:t>	Retrieved </a:t>
            </a:r>
            <a:r>
              <a:rPr lang="en-US" dirty="0"/>
              <a:t>from http://</a:t>
            </a:r>
            <a:r>
              <a:rPr lang="en-US" dirty="0"/>
              <a:t>www.eric.ed.gov</a:t>
            </a:r>
            <a:r>
              <a:rPr lang="en-US" dirty="0"/>
              <a:t>/</a:t>
            </a:r>
            <a:r>
              <a:rPr lang="en-US" dirty="0"/>
              <a:t>ERICWebPortal</a:t>
            </a:r>
            <a:r>
              <a:rPr lang="en-US" dirty="0"/>
              <a:t>/</a:t>
            </a:r>
            <a:r>
              <a:rPr lang="en-US" dirty="0"/>
              <a:t>recordDetail?accno</a:t>
            </a:r>
            <a:r>
              <a:rPr lang="en-US" dirty="0"/>
              <a:t>=</a:t>
            </a:r>
            <a:r>
              <a:rPr lang="en-US" dirty="0" smtClean="0"/>
              <a:t>ED111729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Chen, N., </a:t>
            </a:r>
            <a:r>
              <a:rPr lang="en-US" dirty="0"/>
              <a:t>Guimbretiere</a:t>
            </a:r>
            <a:r>
              <a:rPr lang="en-US" dirty="0"/>
              <a:t>, F., Dixon, M., Lewis, C., &amp; </a:t>
            </a:r>
            <a:r>
              <a:rPr lang="en-US" dirty="0"/>
              <a:t>Agrawala</a:t>
            </a:r>
            <a:r>
              <a:rPr lang="en-US" dirty="0"/>
              <a:t>, M. (2008). Navigation techniques for dual-display e-book readers. In </a:t>
            </a:r>
            <a:r>
              <a:rPr lang="en-US" dirty="0" smtClean="0"/>
              <a:t>	</a:t>
            </a:r>
            <a:r>
              <a:rPr lang="en-US" i="1" dirty="0" smtClean="0"/>
              <a:t>Proceedings </a:t>
            </a:r>
            <a:r>
              <a:rPr lang="en-US" i="1" dirty="0"/>
              <a:t>of the twenty-sixth annual SIGCHI conference on Human factors in computing systems</a:t>
            </a:r>
            <a:r>
              <a:rPr lang="en-US" dirty="0"/>
              <a:t> (pp. 1779–1788). </a:t>
            </a:r>
            <a:r>
              <a:rPr lang="en-US" dirty="0" smtClean="0"/>
              <a:t>	Retrieved </a:t>
            </a:r>
            <a:r>
              <a:rPr lang="en-US" dirty="0"/>
              <a:t>from http://</a:t>
            </a:r>
            <a:r>
              <a:rPr lang="en-US" dirty="0"/>
              <a:t>dl.acm.org</a:t>
            </a:r>
            <a:r>
              <a:rPr lang="en-US" dirty="0"/>
              <a:t>/</a:t>
            </a:r>
            <a:r>
              <a:rPr lang="en-US" dirty="0"/>
              <a:t>citation.cfm?id</a:t>
            </a:r>
            <a:r>
              <a:rPr lang="en-US" dirty="0"/>
              <a:t>=</a:t>
            </a:r>
            <a:r>
              <a:rPr lang="en-US" dirty="0" smtClean="0"/>
              <a:t>1357331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Courtright</a:t>
            </a:r>
            <a:r>
              <a:rPr lang="en-US" dirty="0"/>
              <a:t>, C. (2008). Context in information behavior research. </a:t>
            </a:r>
            <a:r>
              <a:rPr lang="en-US" i="1" dirty="0"/>
              <a:t>Annual review of information science and technology</a:t>
            </a:r>
            <a:r>
              <a:rPr lang="en-US" dirty="0"/>
              <a:t>, </a:t>
            </a:r>
            <a:r>
              <a:rPr lang="en-US" i="1" dirty="0"/>
              <a:t>41</a:t>
            </a:r>
            <a:r>
              <a:rPr lang="en-US" dirty="0"/>
              <a:t>(1), 273</a:t>
            </a:r>
            <a:r>
              <a:rPr lang="en-US" dirty="0" smtClean="0"/>
              <a:t>–	306.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Dervin</a:t>
            </a:r>
            <a:r>
              <a:rPr lang="en-US" dirty="0"/>
              <a:t>, B., &amp; </a:t>
            </a:r>
            <a:r>
              <a:rPr lang="en-US" dirty="0"/>
              <a:t>Nilan</a:t>
            </a:r>
            <a:r>
              <a:rPr lang="en-US" dirty="0"/>
              <a:t>, M. (1986). Information needs and uses. </a:t>
            </a:r>
            <a:r>
              <a:rPr lang="en-US" i="1" dirty="0"/>
              <a:t>Annual review of information science and technology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, 3–33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Dumas, J. (2007). The great leap forward: The birth of the usability profession (1988-1993). </a:t>
            </a:r>
            <a:r>
              <a:rPr lang="en-US" i="1" dirty="0"/>
              <a:t>Journal of Usability Studies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(2), 54–60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Duncan, R. (2010). </a:t>
            </a:r>
            <a:r>
              <a:rPr lang="en-US" dirty="0"/>
              <a:t>Ebooks</a:t>
            </a:r>
            <a:r>
              <a:rPr lang="en-US" dirty="0"/>
              <a:t> and beyond: The challenge for public libraries. </a:t>
            </a:r>
            <a:r>
              <a:rPr lang="en-US" i="1" dirty="0"/>
              <a:t>Australasian Public Libraries and Information Services</a:t>
            </a:r>
            <a:r>
              <a:rPr lang="en-US" dirty="0"/>
              <a:t>, </a:t>
            </a:r>
            <a:r>
              <a:rPr lang="en-US" i="1" dirty="0" smtClean="0"/>
              <a:t>23	</a:t>
            </a:r>
            <a:r>
              <a:rPr lang="en-US" dirty="0" smtClean="0"/>
              <a:t>(</a:t>
            </a:r>
            <a:r>
              <a:rPr lang="en-US" dirty="0"/>
              <a:t>2), 44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Duncan, R. (2011). </a:t>
            </a:r>
            <a:r>
              <a:rPr lang="en-US" dirty="0"/>
              <a:t>ebooks</a:t>
            </a:r>
            <a:r>
              <a:rPr lang="en-US" dirty="0"/>
              <a:t> and beyond: Update on a survey of library users. </a:t>
            </a:r>
            <a:r>
              <a:rPr lang="en-US" i="1" dirty="0"/>
              <a:t>Australasian Public Libraries and Information Services</a:t>
            </a:r>
            <a:r>
              <a:rPr lang="en-US" dirty="0"/>
              <a:t>, </a:t>
            </a:r>
            <a:r>
              <a:rPr lang="en-US" i="1" dirty="0" smtClean="0"/>
              <a:t>24	</a:t>
            </a:r>
            <a:r>
              <a:rPr lang="en-US" dirty="0" smtClean="0"/>
              <a:t>(</a:t>
            </a:r>
            <a:r>
              <a:rPr lang="en-US" dirty="0"/>
              <a:t>4), 182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Gold Leaf. (2003). Promoting the uptake of e-books in higher and further education. </a:t>
            </a:r>
            <a:r>
              <a:rPr lang="en-US" i="1" dirty="0"/>
              <a:t>Gold Leaf. Available: http://www. </a:t>
            </a:r>
            <a:r>
              <a:rPr lang="en-US" i="1" dirty="0"/>
              <a:t>jisc</a:t>
            </a:r>
            <a:r>
              <a:rPr lang="en-US" i="1" dirty="0"/>
              <a:t>. ac. </a:t>
            </a:r>
            <a:r>
              <a:rPr lang="en-US" i="1" dirty="0"/>
              <a:t>uk</a:t>
            </a:r>
            <a:r>
              <a:rPr lang="en-US" i="1" dirty="0" smtClean="0"/>
              <a:t>/	coll_ebookstudy2</a:t>
            </a:r>
            <a:r>
              <a:rPr lang="en-US" i="1" dirty="0"/>
              <a:t>. html. Accessed</a:t>
            </a:r>
            <a:r>
              <a:rPr lang="en-US" dirty="0"/>
              <a:t>, </a:t>
            </a:r>
            <a:r>
              <a:rPr lang="en-US" i="1" dirty="0"/>
              <a:t>10</a:t>
            </a:r>
            <a:r>
              <a:rPr lang="en-US" dirty="0"/>
              <a:t>(09), 2004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Guthrie, J. T., &amp; </a:t>
            </a:r>
            <a:r>
              <a:rPr lang="en-US" dirty="0"/>
              <a:t>Greaney</a:t>
            </a:r>
            <a:r>
              <a:rPr lang="en-US" dirty="0"/>
              <a:t>, V. (1991). Literacy acts. </a:t>
            </a:r>
            <a:r>
              <a:rPr lang="en-US" i="1" dirty="0"/>
              <a:t>Handbook of reading research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, 68–96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JISC. (2009). </a:t>
            </a:r>
            <a:r>
              <a:rPr lang="en-US" i="1" dirty="0"/>
              <a:t>JISC national e-books observatory project : key findings and recommendations : final report.</a:t>
            </a:r>
            <a:r>
              <a:rPr lang="en-US" dirty="0"/>
              <a:t> London: JISC collections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Library Journal. (2011). </a:t>
            </a:r>
            <a:r>
              <a:rPr lang="en-US" i="1" dirty="0"/>
              <a:t>Ebooks</a:t>
            </a:r>
            <a:r>
              <a:rPr lang="en-US" i="1" dirty="0"/>
              <a:t>, the new normal </a:t>
            </a:r>
            <a:r>
              <a:rPr lang="en-US" i="1" dirty="0"/>
              <a:t>Ebook</a:t>
            </a:r>
            <a:r>
              <a:rPr lang="en-US" i="1" dirty="0"/>
              <a:t> penetration &amp; use in U.S. public libraries</a:t>
            </a:r>
            <a:r>
              <a:rPr lang="en-US" dirty="0"/>
              <a:t>. New York, N.Y.: Library Journal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Menon</a:t>
            </a:r>
            <a:r>
              <a:rPr lang="en-US" dirty="0"/>
              <a:t>, A., &amp; </a:t>
            </a:r>
            <a:r>
              <a:rPr lang="en-US" dirty="0"/>
              <a:t>Varadarajan</a:t>
            </a:r>
            <a:r>
              <a:rPr lang="en-US" dirty="0"/>
              <a:t>, P. R. (1992). A model of marketing knowledge use within firms. </a:t>
            </a:r>
            <a:r>
              <a:rPr lang="en-US" i="1" dirty="0"/>
              <a:t>The Journal of Marketing</a:t>
            </a:r>
            <a:r>
              <a:rPr lang="en-US" dirty="0"/>
              <a:t>, 53–71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Moyer, J. E. (2012). Audiobooks and E-books. </a:t>
            </a:r>
            <a:r>
              <a:rPr lang="en-US" i="1" dirty="0"/>
              <a:t>Reference &amp; User Services Quarterly</a:t>
            </a:r>
            <a:r>
              <a:rPr lang="en-US" dirty="0"/>
              <a:t>, </a:t>
            </a:r>
            <a:r>
              <a:rPr lang="en-US" i="1" dirty="0"/>
              <a:t>51</a:t>
            </a:r>
            <a:r>
              <a:rPr lang="en-US" dirty="0"/>
              <a:t>(4), 340–354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Rainie</a:t>
            </a:r>
            <a:r>
              <a:rPr lang="en-US" dirty="0"/>
              <a:t>, </a:t>
            </a:r>
            <a:r>
              <a:rPr lang="en-US" dirty="0" smtClean="0"/>
              <a:t>L., </a:t>
            </a:r>
            <a:r>
              <a:rPr lang="en-US" dirty="0"/>
              <a:t>Zickuhr</a:t>
            </a:r>
            <a:r>
              <a:rPr lang="en-US" dirty="0"/>
              <a:t>, K., Purcell, K., Madden, M., &amp; Brenner, J. (2012). The rise of e-reading. Retrieved August 20, 2012, from http:/</a:t>
            </a:r>
            <a:r>
              <a:rPr lang="en-US" dirty="0" smtClean="0"/>
              <a:t>/	</a:t>
            </a:r>
            <a:r>
              <a:rPr lang="en-US" dirty="0" smtClean="0"/>
              <a:t>libraries.pewinternet.org</a:t>
            </a:r>
            <a:r>
              <a:rPr lang="en-US" dirty="0"/>
              <a:t>/2012/04/04/the-rise-of-e-reading</a:t>
            </a:r>
            <a:r>
              <a:rPr lang="en-US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Sheehan, K. (2013). </a:t>
            </a:r>
            <a:r>
              <a:rPr lang="en-US" i="1" dirty="0"/>
              <a:t>The eBook Revolution</a:t>
            </a:r>
            <a:r>
              <a:rPr lang="en-US" dirty="0"/>
              <a:t>. ABC-CLIO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Ross</a:t>
            </a:r>
            <a:r>
              <a:rPr lang="en-US" dirty="0"/>
              <a:t>, C. (1999). Finding without seeking: The information encounter in the context of reading for pleasure. </a:t>
            </a:r>
            <a:r>
              <a:rPr lang="en-US" i="1" dirty="0"/>
              <a:t>Information </a:t>
            </a:r>
            <a:r>
              <a:rPr lang="en-US" i="1" dirty="0" smtClean="0"/>
              <a:t>	Processing 	&amp; </a:t>
            </a:r>
            <a:r>
              <a:rPr lang="en-US" i="1" dirty="0"/>
              <a:t>Management</a:t>
            </a:r>
            <a:r>
              <a:rPr lang="en-US" dirty="0"/>
              <a:t>, </a:t>
            </a:r>
            <a:r>
              <a:rPr lang="en-US" i="1" dirty="0"/>
              <a:t>35</a:t>
            </a:r>
            <a:r>
              <a:rPr lang="en-US" dirty="0"/>
              <a:t>(6), 783–799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Talja</a:t>
            </a:r>
            <a:r>
              <a:rPr lang="en-US" dirty="0"/>
              <a:t>, S., &amp; </a:t>
            </a:r>
            <a:r>
              <a:rPr lang="en-US" dirty="0"/>
              <a:t>Hartel</a:t>
            </a:r>
            <a:r>
              <a:rPr lang="en-US" dirty="0"/>
              <a:t>, J. K. (2007). </a:t>
            </a:r>
            <a:r>
              <a:rPr lang="en-US" dirty="0" smtClean="0"/>
              <a:t>Revisitng</a:t>
            </a:r>
            <a:r>
              <a:rPr lang="en-US" dirty="0" smtClean="0"/>
              <a:t> </a:t>
            </a:r>
            <a:r>
              <a:rPr lang="en-US" dirty="0"/>
              <a:t>the User Centered Turn in Information Science: An Intellectual History Perspective. </a:t>
            </a:r>
            <a:r>
              <a:rPr lang="en-US" i="1" dirty="0"/>
              <a:t>Information </a:t>
            </a:r>
            <a:r>
              <a:rPr lang="en-US" i="1" dirty="0" smtClean="0"/>
              <a:t>	Research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(4). Retrieved from http://</a:t>
            </a:r>
            <a:r>
              <a:rPr lang="en-US" dirty="0"/>
              <a:t>works.bepress.com</a:t>
            </a:r>
            <a:r>
              <a:rPr lang="en-US" dirty="0"/>
              <a:t>/</a:t>
            </a:r>
            <a:r>
              <a:rPr lang="en-US" dirty="0"/>
              <a:t>jenna_hartel</a:t>
            </a:r>
            <a:r>
              <a:rPr lang="en-US" dirty="0"/>
              <a:t>/8</a:t>
            </a:r>
            <a:r>
              <a:rPr lang="en-US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Trivedi</a:t>
            </a:r>
            <a:r>
              <a:rPr lang="en-US" dirty="0"/>
              <a:t>, P. (2009). Writing the Wrong: What the E-Book Industry Can Learn from Digital Music’s Mistakes with DRM. </a:t>
            </a:r>
            <a:r>
              <a:rPr lang="en-US" i="1" dirty="0"/>
              <a:t>JL &amp; </a:t>
            </a:r>
            <a:r>
              <a:rPr lang="en-US" i="1" dirty="0"/>
              <a:t>Pol’y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, 925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Vasileiou</a:t>
            </a:r>
            <a:r>
              <a:rPr lang="en-US" dirty="0"/>
              <a:t>, M., Hartley, R., &amp; Rowley, J. (2009). An overview of the e-book marketplace. </a:t>
            </a:r>
            <a:r>
              <a:rPr lang="en-US" i="1" dirty="0"/>
              <a:t>Online information review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(1), 173–192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Vasileiou</a:t>
            </a:r>
            <a:r>
              <a:rPr lang="en-US" dirty="0"/>
              <a:t>, M., Hartley, R., &amp; Rowley, J. (2012). Choosing e-books: a perspective from academic libraries. </a:t>
            </a:r>
            <a:r>
              <a:rPr lang="en-US" i="1" dirty="0"/>
              <a:t>Online Information Review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36</a:t>
            </a:r>
            <a:r>
              <a:rPr lang="en-US" dirty="0"/>
              <a:t>(1), 21–39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Vassiliou</a:t>
            </a:r>
            <a:r>
              <a:rPr lang="en-US" dirty="0"/>
              <a:t>, M., &amp; Rowley, J. (2008). Progressing the definition of “e-book.” </a:t>
            </a:r>
            <a:r>
              <a:rPr lang="en-US" i="1" dirty="0"/>
              <a:t>Library Hi Tech</a:t>
            </a:r>
            <a:r>
              <a:rPr lang="en-US" dirty="0"/>
              <a:t>, </a:t>
            </a:r>
            <a:r>
              <a:rPr lang="en-US" i="1" dirty="0"/>
              <a:t>26</a:t>
            </a:r>
            <a:r>
              <a:rPr lang="en-US" dirty="0"/>
              <a:t>(3), 355–368.</a:t>
            </a:r>
          </a:p>
          <a:p>
            <a:pPr marL="0" indent="0">
              <a:buNone/>
            </a:pPr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7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426"/>
            <a:ext cx="8229600" cy="1158416"/>
          </a:xfrm>
        </p:spPr>
        <p:txBody>
          <a:bodyPr/>
          <a:lstStyle/>
          <a:p>
            <a:r>
              <a:rPr lang="en-US" dirty="0" smtClean="0"/>
              <a:t>E-books are for everyone!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246"/>
            <a:ext cx="8571184" cy="517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E-books and e-readers have gone from </a:t>
            </a:r>
            <a:r>
              <a:rPr lang="en-US" b="1" dirty="0" smtClean="0"/>
              <a:t>expensive and hard to use </a:t>
            </a:r>
            <a:r>
              <a:rPr lang="en-US" dirty="0" smtClean="0"/>
              <a:t>to a common method of reading.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E-books and e-readers are now:</a:t>
            </a:r>
            <a:endParaRPr lang="en-US" dirty="0"/>
          </a:p>
          <a:p>
            <a:r>
              <a:rPr lang="en-US" b="1" dirty="0"/>
              <a:t>P</a:t>
            </a:r>
            <a:r>
              <a:rPr lang="en-US" b="1" dirty="0" smtClean="0"/>
              <a:t>opular</a:t>
            </a:r>
          </a:p>
          <a:p>
            <a:r>
              <a:rPr lang="en-US" b="1" dirty="0" smtClean="0"/>
              <a:t>Convenient</a:t>
            </a:r>
          </a:p>
          <a:p>
            <a:r>
              <a:rPr lang="en-US" b="1" dirty="0" smtClean="0"/>
              <a:t>Offer new possibilities </a:t>
            </a:r>
            <a:r>
              <a:rPr lang="en-US" sz="2000" dirty="0" smtClean="0"/>
              <a:t>(</a:t>
            </a:r>
            <a:r>
              <a:rPr lang="en-US" sz="2000" dirty="0" smtClean="0"/>
              <a:t>ie</a:t>
            </a:r>
            <a:r>
              <a:rPr lang="en-US" sz="2000" dirty="0" smtClean="0"/>
              <a:t>. </a:t>
            </a:r>
            <a:r>
              <a:rPr lang="en-US" sz="2000" dirty="0"/>
              <a:t>f</a:t>
            </a:r>
            <a:r>
              <a:rPr lang="en-US" sz="2000" dirty="0" smtClean="0"/>
              <a:t>ull-text searching, hypertext, etc.) </a:t>
            </a:r>
          </a:p>
          <a:p>
            <a:pPr marL="0" indent="0">
              <a:buNone/>
            </a:pPr>
            <a:endParaRPr lang="en-US" sz="3600" dirty="0" smtClean="0"/>
          </a:p>
          <a:p>
            <a:pPr>
              <a:lnSpc>
                <a:spcPct val="80000"/>
              </a:lnSpc>
            </a:pPr>
            <a:r>
              <a:rPr lang="en-US" dirty="0"/>
              <a:t>43% of Americans age 16 and older </a:t>
            </a:r>
            <a:r>
              <a:rPr lang="en-US" dirty="0" smtClean="0"/>
              <a:t>have read an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	e</a:t>
            </a:r>
            <a:r>
              <a:rPr lang="en-US" dirty="0"/>
              <a:t>-book in the past year </a:t>
            </a:r>
            <a:r>
              <a:rPr lang="en-US" sz="2000" dirty="0" smtClean="0"/>
              <a:t>(Pew, 2012)</a:t>
            </a:r>
            <a:r>
              <a:rPr lang="en-US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Popularity in other countries is growing rapidly.</a:t>
            </a:r>
            <a:endParaRPr lang="en-US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9075" y="637822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4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672"/>
            <a:ext cx="8229600" cy="966398"/>
          </a:xfrm>
        </p:spPr>
        <p:txBody>
          <a:bodyPr anchor="t" anchorCtr="1"/>
          <a:lstStyle/>
          <a:p>
            <a:r>
              <a:rPr lang="en-US" sz="4800" dirty="0" smtClean="0"/>
              <a:t>Themes in e-book research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10" y="1228711"/>
            <a:ext cx="8229600" cy="52737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r>
              <a:rPr lang="en-US" sz="2800" b="1" dirty="0"/>
              <a:t>Institutional setting (often libraries</a:t>
            </a:r>
            <a:r>
              <a:rPr lang="en-US" sz="2800" b="1" dirty="0" smtClean="0"/>
              <a:t>)</a:t>
            </a:r>
          </a:p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endParaRPr lang="en-US" sz="2800" b="1" dirty="0"/>
          </a:p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r>
              <a:rPr lang="en-US" sz="2800" b="1" dirty="0"/>
              <a:t>E-reader </a:t>
            </a:r>
            <a:r>
              <a:rPr lang="en-US" sz="2800" b="1" dirty="0" smtClean="0"/>
              <a:t>features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1600" dirty="0" smtClean="0"/>
              <a:t>       (Chen</a:t>
            </a:r>
            <a:r>
              <a:rPr lang="en-US" sz="1600" dirty="0"/>
              <a:t> </a:t>
            </a:r>
            <a:r>
              <a:rPr lang="en-US" sz="1600" dirty="0" smtClean="0"/>
              <a:t>et al. 2008; </a:t>
            </a:r>
            <a:r>
              <a:rPr lang="en-US" sz="1600" dirty="0"/>
              <a:t>Moyer, </a:t>
            </a:r>
            <a:r>
              <a:rPr lang="en-US" sz="1600" dirty="0" smtClean="0"/>
              <a:t>2012; </a:t>
            </a:r>
            <a:r>
              <a:rPr lang="en-US" sz="1600" dirty="0"/>
              <a:t>Vassiliou</a:t>
            </a:r>
            <a:r>
              <a:rPr lang="en-US" sz="1600" dirty="0"/>
              <a:t> &amp; Rowley, 2008</a:t>
            </a:r>
            <a:r>
              <a:rPr lang="en-US" sz="1600" dirty="0" smtClean="0"/>
              <a:t>)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endParaRPr lang="en-US" sz="2800" dirty="0"/>
          </a:p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r>
              <a:rPr lang="en-US" sz="2800" b="1" dirty="0"/>
              <a:t>‘Up-take’ (adoption</a:t>
            </a:r>
            <a:r>
              <a:rPr lang="en-US" sz="2800" b="1" dirty="0" smtClean="0"/>
              <a:t>)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1600" dirty="0" smtClean="0"/>
              <a:t>        (Duncan</a:t>
            </a:r>
            <a:r>
              <a:rPr lang="en-US" sz="1600" dirty="0"/>
              <a:t>, 2010, 2011; Gold Leaf, 2003; Library Journal, 2011</a:t>
            </a:r>
            <a:r>
              <a:rPr lang="en-US" sz="1600" dirty="0" smtClean="0"/>
              <a:t>)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endParaRPr lang="en-US" sz="2800" dirty="0"/>
          </a:p>
          <a:p>
            <a:pPr marL="73152">
              <a:lnSpc>
                <a:spcPct val="60000"/>
              </a:lnSpc>
              <a:spcBef>
                <a:spcPts val="0"/>
              </a:spcBef>
              <a:buSzPct val="125000"/>
              <a:buFont typeface="Arial"/>
              <a:buChar char="•"/>
            </a:pPr>
            <a:r>
              <a:rPr lang="en-US" sz="3000" b="1" dirty="0"/>
              <a:t>Business models, and access to content  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SzPct val="125000"/>
              <a:buNone/>
            </a:pPr>
            <a:r>
              <a:rPr lang="en-US" sz="3000" b="1" dirty="0" smtClean="0"/>
              <a:t>    </a:t>
            </a:r>
            <a:r>
              <a:rPr lang="en-US" sz="1600" dirty="0" smtClean="0"/>
              <a:t>(</a:t>
            </a:r>
            <a:r>
              <a:rPr lang="en-US" sz="1600" dirty="0"/>
              <a:t>Bonfield</a:t>
            </a:r>
            <a:r>
              <a:rPr lang="en-US" sz="1600" dirty="0"/>
              <a:t>, 2012; JISC, 2009; </a:t>
            </a:r>
            <a:r>
              <a:rPr lang="en-US" sz="1600" dirty="0"/>
              <a:t>Vasileiou</a:t>
            </a:r>
            <a:r>
              <a:rPr lang="en-US" sz="1600" dirty="0" smtClean="0"/>
              <a:t>,et</a:t>
            </a:r>
            <a:r>
              <a:rPr lang="en-US" sz="1600" dirty="0" smtClean="0"/>
              <a:t> al., </a:t>
            </a:r>
            <a:r>
              <a:rPr lang="en-US" sz="1600" dirty="0"/>
              <a:t>2009, 2012</a:t>
            </a:r>
            <a:r>
              <a:rPr lang="en-US" sz="1600" dirty="0" smtClean="0"/>
              <a:t>)</a:t>
            </a:r>
          </a:p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SzPct val="125000"/>
              <a:buFont typeface="Arial"/>
              <a:buChar char="•"/>
            </a:pPr>
            <a:r>
              <a:rPr lang="en-US" sz="3000" b="1" dirty="0"/>
              <a:t>Digital rights </a:t>
            </a:r>
            <a:r>
              <a:rPr lang="en-US" sz="3000" b="1" dirty="0" smtClean="0"/>
              <a:t>management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1600" dirty="0" smtClean="0"/>
              <a:t>       (</a:t>
            </a:r>
            <a:r>
              <a:rPr lang="en-US" sz="1600" dirty="0"/>
              <a:t>Ashcroft, 2011; </a:t>
            </a:r>
            <a:r>
              <a:rPr lang="en-US" sz="1600" dirty="0"/>
              <a:t>Bonfield</a:t>
            </a:r>
            <a:r>
              <a:rPr lang="en-US" sz="1600" dirty="0"/>
              <a:t>, 2012; Sheehan, 2013; </a:t>
            </a:r>
            <a:r>
              <a:rPr lang="en-US" sz="1600" dirty="0"/>
              <a:t>Trivedi</a:t>
            </a:r>
            <a:r>
              <a:rPr lang="en-US" sz="1600" dirty="0"/>
              <a:t>, 2009)</a:t>
            </a:r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3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21" y="165672"/>
            <a:ext cx="8531409" cy="1159679"/>
          </a:xfrm>
        </p:spPr>
        <p:txBody>
          <a:bodyPr anchor="t" anchorCtr="0"/>
          <a:lstStyle/>
          <a:p>
            <a:r>
              <a:rPr lang="en-US" dirty="0" smtClean="0"/>
              <a:t>The role of user and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110"/>
            <a:ext cx="8229600" cy="5054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Themes in e-book research portray: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sz="2800" dirty="0" smtClean="0"/>
              <a:t>A passive recipient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Systems focus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Laboratory setting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Intervening factors are reduced or ignored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Could these be labeled “traditional user studies”?</a:t>
            </a:r>
            <a:endParaRPr lang="en-US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9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78"/>
            <a:ext cx="8229600" cy="1104459"/>
          </a:xfrm>
        </p:spPr>
        <p:txBody>
          <a:bodyPr anchor="t" anchorCtr="0"/>
          <a:lstStyle/>
          <a:p>
            <a:r>
              <a:rPr lang="en-US" dirty="0" smtClean="0"/>
              <a:t>“Traditional User Studies”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498"/>
            <a:ext cx="8229600" cy="50265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Objective versus Subjective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Mechanistic, Passive versus Constructivist, Active </a:t>
            </a:r>
            <a:r>
              <a:rPr lang="en-US" dirty="0" smtClean="0"/>
              <a:t>Users</a:t>
            </a:r>
          </a:p>
          <a:p>
            <a:endParaRPr lang="en-US" dirty="0"/>
          </a:p>
          <a:p>
            <a:r>
              <a:rPr lang="en-US" dirty="0"/>
              <a:t> Elements of user </a:t>
            </a:r>
            <a:r>
              <a:rPr lang="en-US" dirty="0"/>
              <a:t>behaviour</a:t>
            </a:r>
            <a:r>
              <a:rPr lang="en-US" dirty="0"/>
              <a:t> that apply to all users and situations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Systems </a:t>
            </a:r>
            <a:r>
              <a:rPr lang="en-US" dirty="0" smtClean="0"/>
              <a:t>oriented</a:t>
            </a:r>
          </a:p>
          <a:p>
            <a:endParaRPr lang="en-US" dirty="0"/>
          </a:p>
          <a:p>
            <a:r>
              <a:rPr lang="en-US" dirty="0"/>
              <a:t>External </a:t>
            </a:r>
            <a:r>
              <a:rPr lang="en-US" dirty="0"/>
              <a:t>behaviour</a:t>
            </a:r>
            <a:r>
              <a:rPr lang="en-US" dirty="0"/>
              <a:t> versus Internal cognitive affective responses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Qualitative versus Quantitative Research</a:t>
            </a:r>
          </a:p>
          <a:p>
            <a:endParaRPr lang="en-US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14891" y="6364419"/>
            <a:ext cx="382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Adapted from (</a:t>
            </a:r>
            <a:r>
              <a:rPr lang="en-US" dirty="0" smtClean="0">
                <a:solidFill>
                  <a:schemeClr val="accent6"/>
                </a:solidFill>
              </a:rPr>
              <a:t>Talja</a:t>
            </a:r>
            <a:r>
              <a:rPr lang="en-US" dirty="0" smtClean="0">
                <a:solidFill>
                  <a:schemeClr val="accent6"/>
                </a:solidFill>
              </a:rPr>
              <a:t> &amp; </a:t>
            </a:r>
            <a:r>
              <a:rPr lang="en-US" dirty="0" smtClean="0">
                <a:solidFill>
                  <a:schemeClr val="accent6"/>
                </a:solidFill>
              </a:rPr>
              <a:t>Hartel</a:t>
            </a:r>
            <a:r>
              <a:rPr lang="en-US" dirty="0" smtClean="0">
                <a:solidFill>
                  <a:schemeClr val="accent6"/>
                </a:solidFill>
              </a:rPr>
              <a:t>, 1997)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5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br>
              <a:rPr lang="en-US" dirty="0" smtClean="0"/>
            </a:b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smtClean="0"/>
              <a:t>Context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78"/>
            <a:ext cx="8229600" cy="47642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Information Science has known the importance of situating </a:t>
            </a:r>
            <a:r>
              <a:rPr lang="en-US" dirty="0" smtClean="0"/>
              <a:t>behaviour</a:t>
            </a:r>
            <a:r>
              <a:rPr lang="en-US" dirty="0" smtClean="0"/>
              <a:t> for a long time.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1800" dirty="0" smtClean="0"/>
              <a:t>(</a:t>
            </a:r>
            <a:r>
              <a:rPr lang="en-US" sz="1800" dirty="0" smtClean="0"/>
              <a:t>Courtright</a:t>
            </a:r>
            <a:r>
              <a:rPr lang="en-US" sz="1800" dirty="0" smtClean="0"/>
              <a:t>, 2007; </a:t>
            </a:r>
            <a:r>
              <a:rPr lang="en-US" sz="1800" dirty="0" smtClean="0"/>
              <a:t>Dervin</a:t>
            </a:r>
            <a:r>
              <a:rPr lang="en-US" sz="1800" dirty="0" smtClean="0"/>
              <a:t> &amp; </a:t>
            </a:r>
            <a:r>
              <a:rPr lang="en-US" sz="1800" dirty="0" smtClean="0"/>
              <a:t>Nilan</a:t>
            </a:r>
            <a:r>
              <a:rPr lang="en-US" sz="1800" dirty="0" smtClean="0"/>
              <a:t>, 1986; </a:t>
            </a:r>
            <a:r>
              <a:rPr lang="en-US" sz="1800" dirty="0" smtClean="0"/>
              <a:t>Talja</a:t>
            </a:r>
            <a:r>
              <a:rPr lang="en-US" sz="1800" dirty="0" smtClean="0"/>
              <a:t> &amp; </a:t>
            </a:r>
            <a:r>
              <a:rPr lang="en-US" sz="1800" dirty="0" smtClean="0"/>
              <a:t>Hartel</a:t>
            </a:r>
            <a:r>
              <a:rPr lang="en-US" sz="1800" dirty="0" smtClean="0"/>
              <a:t>, 2007)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Fields such as HCI and Usability Engineering have taken a similar course.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(</a:t>
            </a:r>
            <a:r>
              <a:rPr lang="en-US" sz="1800" dirty="0" smtClean="0"/>
              <a:t>Bødker</a:t>
            </a:r>
            <a:r>
              <a:rPr lang="en-US" sz="1800" dirty="0" smtClean="0"/>
              <a:t>, 2006; Dumas, 2007)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Traditional user studies have been common in the Social Sciences for the purpose of decision making, and informing policy.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(</a:t>
            </a:r>
            <a:r>
              <a:rPr lang="en-US" sz="1800" dirty="0" smtClean="0"/>
              <a:t>Caplan</a:t>
            </a:r>
            <a:r>
              <a:rPr lang="en-US" sz="1800" dirty="0" smtClean="0"/>
              <a:t>, 1975; </a:t>
            </a:r>
            <a:r>
              <a:rPr lang="en-US" sz="1800" dirty="0" smtClean="0"/>
              <a:t>Menon</a:t>
            </a:r>
            <a:r>
              <a:rPr lang="en-US" sz="1800" dirty="0" smtClean="0"/>
              <a:t> &amp; </a:t>
            </a:r>
            <a:r>
              <a:rPr lang="en-US" sz="1800" dirty="0" smtClean="0"/>
              <a:t>Varadarajan</a:t>
            </a:r>
            <a:r>
              <a:rPr lang="en-US" sz="1800" dirty="0" smtClean="0"/>
              <a:t>, 1992) </a:t>
            </a:r>
            <a:endParaRPr lang="en-US" sz="1800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User-centered, or contextualized?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9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shift toward the including contextual factors has been referred to as user-centered.</a:t>
            </a:r>
          </a:p>
          <a:p>
            <a:endParaRPr lang="en-US" dirty="0"/>
          </a:p>
          <a:p>
            <a:r>
              <a:rPr lang="en-US" dirty="0" smtClean="0"/>
              <a:t>A more holistic perspective may help to avoid problems of the human/machine dichotomy.</a:t>
            </a:r>
          </a:p>
          <a:p>
            <a:endParaRPr lang="en-US" dirty="0"/>
          </a:p>
          <a:p>
            <a:r>
              <a:rPr lang="en-US" dirty="0" smtClean="0"/>
              <a:t>Contextual factors are more important than ever for ubiquitous mobile technologies.</a:t>
            </a:r>
          </a:p>
          <a:p>
            <a:endParaRPr lang="en-US" dirty="0"/>
          </a:p>
          <a:p>
            <a:r>
              <a:rPr lang="en-US" dirty="0" smtClean="0"/>
              <a:t>Contextualized research in IS has been recognized as a tool for design since the beginning.</a:t>
            </a:r>
            <a:endParaRPr lang="en-US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8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Reading Research Confirms The Importance of Context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39" y="1959156"/>
            <a:ext cx="8917945" cy="4847077"/>
          </a:xfrm>
        </p:spPr>
        <p:txBody>
          <a:bodyPr>
            <a:noAutofit/>
          </a:bodyPr>
          <a:lstStyle/>
          <a:p>
            <a:r>
              <a:rPr lang="en-US" dirty="0" smtClean="0"/>
              <a:t>Reading is interwoven into the texture of people’s     lives, not separate from it.”</a:t>
            </a:r>
            <a:r>
              <a:rPr lang="en-US" sz="1800" dirty="0" smtClean="0"/>
              <a:t>	</a:t>
            </a:r>
            <a:r>
              <a:rPr lang="en-US" sz="1600" dirty="0" smtClean="0"/>
              <a:t>(Ross, 1999)</a:t>
            </a:r>
          </a:p>
          <a:p>
            <a:endParaRPr lang="en-US" sz="2000" dirty="0"/>
          </a:p>
          <a:p>
            <a:r>
              <a:rPr lang="en-US" dirty="0"/>
              <a:t>“Distinctive social contexts give rise to qualitatively different literacy </a:t>
            </a:r>
            <a:r>
              <a:rPr lang="en-US" dirty="0" smtClean="0"/>
              <a:t>activities.” 	</a:t>
            </a:r>
            <a:r>
              <a:rPr lang="en-US" sz="1600" dirty="0" smtClean="0"/>
              <a:t>(</a:t>
            </a:r>
            <a:r>
              <a:rPr lang="en-US" sz="1600" dirty="0"/>
              <a:t>Guthrie &amp; </a:t>
            </a:r>
            <a:r>
              <a:rPr lang="en-US" sz="1600" dirty="0"/>
              <a:t>Greaney</a:t>
            </a:r>
            <a:r>
              <a:rPr lang="en-US" sz="1600" dirty="0"/>
              <a:t>, </a:t>
            </a:r>
            <a:r>
              <a:rPr lang="en-US" sz="1600" dirty="0" smtClean="0"/>
              <a:t>1991)</a:t>
            </a:r>
            <a:endParaRPr lang="en-US" sz="1800" dirty="0" smtClean="0"/>
          </a:p>
          <a:p>
            <a:endParaRPr lang="en-US" sz="2000" dirty="0"/>
          </a:p>
          <a:p>
            <a:pPr lvl="0"/>
            <a:r>
              <a:rPr lang="en-US" dirty="0" smtClean="0"/>
              <a:t>“The </a:t>
            </a:r>
            <a:r>
              <a:rPr lang="en-US" dirty="0"/>
              <a:t>reader is actively engaged in constructing </a:t>
            </a:r>
            <a:r>
              <a:rPr lang="en-US" dirty="0" smtClean="0"/>
              <a:t>meaning.”       </a:t>
            </a:r>
            <a:r>
              <a:rPr lang="en-US" sz="1800" dirty="0" smtClean="0"/>
              <a:t>(Ross, 1999)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dirty="0" smtClean="0"/>
              <a:t>“The </a:t>
            </a:r>
            <a:r>
              <a:rPr lang="en-US" dirty="0"/>
              <a:t>affective dimension is a critical part of the reader’s transaction with </a:t>
            </a:r>
            <a:r>
              <a:rPr lang="en-US" dirty="0" smtClean="0"/>
              <a:t>texts.” </a:t>
            </a:r>
            <a:r>
              <a:rPr lang="en-US" sz="1800" dirty="0" smtClean="0"/>
              <a:t>	(Ross, 1999)</a:t>
            </a:r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7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212"/>
            <a:ext cx="8229600" cy="95133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438"/>
            <a:ext cx="8229600" cy="51784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Little attention has been paid to context in e-book research</a:t>
            </a:r>
          </a:p>
          <a:p>
            <a:endParaRPr lang="en-US" dirty="0"/>
          </a:p>
          <a:p>
            <a:r>
              <a:rPr lang="en-US" dirty="0" smtClean="0"/>
              <a:t>The approach taken to date may be aimed at decision making.</a:t>
            </a:r>
          </a:p>
          <a:p>
            <a:endParaRPr lang="en-US" dirty="0"/>
          </a:p>
          <a:p>
            <a:r>
              <a:rPr lang="en-US" dirty="0" smtClean="0"/>
              <a:t>A better understanding of non-institutional setting, time, place, emotional response, etc. is needed.</a:t>
            </a:r>
          </a:p>
          <a:p>
            <a:endParaRPr lang="en-US" dirty="0" smtClean="0"/>
          </a:p>
          <a:p>
            <a:r>
              <a:rPr lang="en-US" dirty="0" smtClean="0"/>
              <a:t>Rather than researching one contextual factor at a time, a holistic view is desirable.</a:t>
            </a:r>
          </a:p>
          <a:p>
            <a:endParaRPr lang="en-US" dirty="0"/>
          </a:p>
          <a:p>
            <a:r>
              <a:rPr lang="en-US" dirty="0" smtClean="0"/>
              <a:t>Contextualized research is well suited as an input for the design process.</a:t>
            </a:r>
          </a:p>
        </p:txBody>
      </p:sp>
      <p:sp useBgFill="1">
        <p:nvSpPr>
          <p:cNvPr id="4" name="TextBox 3"/>
          <p:cNvSpPr txBox="1"/>
          <p:nvPr/>
        </p:nvSpPr>
        <p:spPr>
          <a:xfrm>
            <a:off x="291542" y="6364419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8216083" y="6350613"/>
            <a:ext cx="6057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25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1424</TotalTime>
  <Words>580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E-book Research: Is it Time to Take the Contextual Turn?</vt:lpstr>
      <vt:lpstr>E-books are for everyone!</vt:lpstr>
      <vt:lpstr>Themes in e-book research</vt:lpstr>
      <vt:lpstr>The role of user and setting</vt:lpstr>
      <vt:lpstr>“Traditional User Studies”</vt:lpstr>
      <vt:lpstr>What’s Missing? - Context -</vt:lpstr>
      <vt:lpstr>User-centered, or contextualized?</vt:lpstr>
      <vt:lpstr>Reading Research Confirms The Importance of Context</vt:lpstr>
      <vt:lpstr>Summary</vt:lpstr>
      <vt:lpstr>The way forward</vt:lpstr>
      <vt:lpstr>Discussion &amp; Questions</vt:lpstr>
      <vt:lpstr>Sources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E-book Research: Is it Time to Take the Contextual Turn?</dc:title>
  <dc:creator>john l</dc:creator>
  <cp:lastModifiedBy>john l</cp:lastModifiedBy>
  <cp:revision>41</cp:revision>
  <dcterms:created xsi:type="dcterms:W3CDTF">2013-05-28T16:22:30Z</dcterms:created>
  <dcterms:modified xsi:type="dcterms:W3CDTF">2013-05-29T17:01:45Z</dcterms:modified>
</cp:coreProperties>
</file>