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7" r:id="rId5"/>
    <p:sldId id="268" r:id="rId6"/>
    <p:sldId id="258" r:id="rId7"/>
    <p:sldId id="259" r:id="rId8"/>
    <p:sldId id="260" r:id="rId9"/>
    <p:sldId id="271" r:id="rId10"/>
    <p:sldId id="272" r:id="rId11"/>
    <p:sldId id="273" r:id="rId12"/>
    <p:sldId id="261"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56" d="100"/>
          <a:sy n="56" d="100"/>
        </p:scale>
        <p:origin x="-102" y="-450"/>
      </p:cViewPr>
      <p:guideLst>
        <p:guide orient="horz" pos="2160"/>
        <p:guide pos="2880"/>
      </p:guideLst>
    </p:cSldViewPr>
  </p:slideViewPr>
  <p:notesTextViewPr>
    <p:cViewPr>
      <p:scale>
        <a:sx n="1" d="1"/>
        <a:sy n="1" d="1"/>
      </p:scale>
      <p:origin x="0" y="0"/>
    </p:cViewPr>
  </p:notesTextViewPr>
  <p:sorterViewPr>
    <p:cViewPr>
      <p:scale>
        <a:sx n="100" d="100"/>
        <a:sy n="100" d="100"/>
      </p:scale>
      <p:origin x="0" y="56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97FC9-B2CD-4DEA-9033-CA03E2BB0994}" type="datetimeFigureOut">
              <a:rPr lang="en-US" smtClean="0"/>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62663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97FC9-B2CD-4DEA-9033-CA03E2BB0994}" type="datetimeFigureOut">
              <a:rPr lang="en-US" smtClean="0"/>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20085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97FC9-B2CD-4DEA-9033-CA03E2BB0994}" type="datetimeFigureOut">
              <a:rPr lang="en-US" smtClean="0"/>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398608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97FC9-B2CD-4DEA-9033-CA03E2BB0994}" type="datetimeFigureOut">
              <a:rPr lang="en-US" smtClean="0"/>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331116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97FC9-B2CD-4DEA-9033-CA03E2BB0994}" type="datetimeFigureOut">
              <a:rPr lang="en-US" smtClean="0"/>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196590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97FC9-B2CD-4DEA-9033-CA03E2BB0994}" type="datetimeFigureOut">
              <a:rPr lang="en-US" smtClean="0"/>
              <a:t>6/2/2013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79323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97FC9-B2CD-4DEA-9033-CA03E2BB0994}" type="datetimeFigureOut">
              <a:rPr lang="en-US" smtClean="0"/>
              <a:t>6/2/2013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75727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97FC9-B2CD-4DEA-9033-CA03E2BB0994}" type="datetimeFigureOut">
              <a:rPr lang="en-US" smtClean="0"/>
              <a:t>6/2/2013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174334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97FC9-B2CD-4DEA-9033-CA03E2BB0994}" type="datetimeFigureOut">
              <a:rPr lang="en-US" smtClean="0"/>
              <a:t>6/2/2013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426344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97FC9-B2CD-4DEA-9033-CA03E2BB0994}" type="datetimeFigureOut">
              <a:rPr lang="en-US" smtClean="0"/>
              <a:t>6/2/2013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259525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97FC9-B2CD-4DEA-9033-CA03E2BB0994}" type="datetimeFigureOut">
              <a:rPr lang="en-US" smtClean="0"/>
              <a:t>6/2/2013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3A104-4F9D-4599-972B-B7AA40575AFC}" type="slidenum">
              <a:rPr lang="en-US" smtClean="0"/>
              <a:t>‹#›</a:t>
            </a:fld>
            <a:endParaRPr lang="en-US"/>
          </a:p>
        </p:txBody>
      </p:sp>
    </p:spTree>
    <p:extLst>
      <p:ext uri="{BB962C8B-B14F-4D97-AF65-F5344CB8AC3E}">
        <p14:creationId xmlns:p14="http://schemas.microsoft.com/office/powerpoint/2010/main" val="352567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97FC9-B2CD-4DEA-9033-CA03E2BB0994}" type="datetimeFigureOut">
              <a:rPr lang="en-US" smtClean="0"/>
              <a:t>6/2/2013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3A104-4F9D-4599-972B-B7AA40575AFC}" type="slidenum">
              <a:rPr lang="en-US" smtClean="0"/>
              <a:t>‹#›</a:t>
            </a:fld>
            <a:endParaRPr lang="en-US"/>
          </a:p>
        </p:txBody>
      </p:sp>
    </p:spTree>
    <p:extLst>
      <p:ext uri="{BB962C8B-B14F-4D97-AF65-F5344CB8AC3E}">
        <p14:creationId xmlns:p14="http://schemas.microsoft.com/office/powerpoint/2010/main" val="242434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ctrTitle"/>
          </p:nvPr>
        </p:nvSpPr>
        <p:spPr>
          <a:xfrm>
            <a:off x="685800" y="914400"/>
            <a:ext cx="7772400" cy="2228850"/>
          </a:xfrm>
        </p:spPr>
        <p:txBody>
          <a:bodyPr>
            <a:noAutofit/>
          </a:bodyPr>
          <a:lstStyle/>
          <a:p>
            <a:r>
              <a:rPr lang="en-US" sz="3600" b="1" dirty="0" smtClean="0">
                <a:latin typeface="Georgia" pitchFamily="18" charset="0"/>
              </a:rPr>
              <a:t>Designing Known-Item and Fact-Finding Search Tasks for Studies of Interactive Information Retrieval</a:t>
            </a:r>
            <a:endParaRPr lang="en-US" sz="3600" b="1" dirty="0">
              <a:latin typeface="Georgia" pitchFamily="18" charset="0"/>
            </a:endParaRPr>
          </a:p>
        </p:txBody>
      </p:sp>
      <p:sp>
        <p:nvSpPr>
          <p:cNvPr id="3" name="Subtitle 2"/>
          <p:cNvSpPr>
            <a:spLocks noGrp="1"/>
          </p:cNvSpPr>
          <p:nvPr>
            <p:ph type="subTitle" idx="1"/>
          </p:nvPr>
        </p:nvSpPr>
        <p:spPr>
          <a:xfrm>
            <a:off x="1371600" y="3733800"/>
            <a:ext cx="6400800" cy="2590800"/>
          </a:xfrm>
        </p:spPr>
        <p:txBody>
          <a:bodyPr>
            <a:normAutofit fontScale="62500" lnSpcReduction="20000"/>
          </a:bodyPr>
          <a:lstStyle/>
          <a:p>
            <a:r>
              <a:rPr lang="en-US" sz="3400" b="1" dirty="0" smtClean="0">
                <a:solidFill>
                  <a:schemeClr val="tx1">
                    <a:lumMod val="75000"/>
                    <a:lumOff val="25000"/>
                  </a:schemeClr>
                </a:solidFill>
                <a:latin typeface="Georgia" pitchFamily="18" charset="0"/>
              </a:rPr>
              <a:t>Barbara M. Wildemuth</a:t>
            </a:r>
          </a:p>
          <a:p>
            <a:r>
              <a:rPr lang="en-US" sz="2800" dirty="0" smtClean="0">
                <a:solidFill>
                  <a:schemeClr val="tx1">
                    <a:lumMod val="75000"/>
                    <a:lumOff val="25000"/>
                  </a:schemeClr>
                </a:solidFill>
                <a:latin typeface="Georgia" pitchFamily="18" charset="0"/>
              </a:rPr>
              <a:t>University of North Carolina (USA)</a:t>
            </a:r>
          </a:p>
          <a:p>
            <a:endParaRPr lang="en-US" sz="2800" dirty="0" smtClean="0">
              <a:solidFill>
                <a:schemeClr val="tx1">
                  <a:lumMod val="75000"/>
                  <a:lumOff val="25000"/>
                </a:schemeClr>
              </a:solidFill>
              <a:latin typeface="Georgia" pitchFamily="18" charset="0"/>
            </a:endParaRPr>
          </a:p>
          <a:p>
            <a:r>
              <a:rPr lang="en-US" sz="3400" b="1" dirty="0" smtClean="0">
                <a:solidFill>
                  <a:schemeClr val="tx1">
                    <a:lumMod val="75000"/>
                    <a:lumOff val="25000"/>
                  </a:schemeClr>
                </a:solidFill>
                <a:latin typeface="Georgia" pitchFamily="18" charset="0"/>
              </a:rPr>
              <a:t>Luanne Freund</a:t>
            </a:r>
          </a:p>
          <a:p>
            <a:r>
              <a:rPr lang="en-US" sz="2800" dirty="0" smtClean="0">
                <a:solidFill>
                  <a:schemeClr val="tx1">
                    <a:lumMod val="75000"/>
                    <a:lumOff val="25000"/>
                  </a:schemeClr>
                </a:solidFill>
                <a:latin typeface="Georgia" pitchFamily="18" charset="0"/>
              </a:rPr>
              <a:t>University of British Columbia (Canada)</a:t>
            </a:r>
          </a:p>
          <a:p>
            <a:endParaRPr lang="en-US" sz="2800" dirty="0" smtClean="0">
              <a:solidFill>
                <a:schemeClr val="tx1">
                  <a:lumMod val="75000"/>
                  <a:lumOff val="25000"/>
                </a:schemeClr>
              </a:solidFill>
              <a:latin typeface="Georgia" pitchFamily="18" charset="0"/>
            </a:endParaRPr>
          </a:p>
          <a:p>
            <a:r>
              <a:rPr lang="en-US" sz="3400" b="1" dirty="0" smtClean="0">
                <a:solidFill>
                  <a:schemeClr val="tx1">
                    <a:lumMod val="75000"/>
                    <a:lumOff val="25000"/>
                  </a:schemeClr>
                </a:solidFill>
                <a:latin typeface="Georgia" pitchFamily="18" charset="0"/>
              </a:rPr>
              <a:t>Elaine G. Toms</a:t>
            </a:r>
          </a:p>
          <a:p>
            <a:r>
              <a:rPr lang="en-US" sz="2800" dirty="0" smtClean="0">
                <a:solidFill>
                  <a:schemeClr val="tx1">
                    <a:lumMod val="75000"/>
                    <a:lumOff val="25000"/>
                  </a:schemeClr>
                </a:solidFill>
                <a:latin typeface="Georgia" pitchFamily="18" charset="0"/>
              </a:rPr>
              <a:t>University of Sheffield (UK)</a:t>
            </a:r>
            <a:endParaRPr lang="en-US" sz="2800" dirty="0">
              <a:solidFill>
                <a:schemeClr val="tx1">
                  <a:lumMod val="75000"/>
                  <a:lumOff val="25000"/>
                </a:schemeClr>
              </a:solidFill>
              <a:latin typeface="Georgia" pitchFamily="18" charset="0"/>
            </a:endParaRPr>
          </a:p>
        </p:txBody>
      </p:sp>
    </p:spTree>
    <p:extLst>
      <p:ext uri="{BB962C8B-B14F-4D97-AF65-F5344CB8AC3E}">
        <p14:creationId xmlns:p14="http://schemas.microsoft.com/office/powerpoint/2010/main" val="194279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lstStyle/>
          <a:p>
            <a:r>
              <a:rPr lang="en-US" dirty="0" smtClean="0">
                <a:latin typeface="Georgia" pitchFamily="18" charset="0"/>
              </a:rPr>
              <a:t>Example Known-Item Task</a:t>
            </a:r>
            <a:endParaRPr lang="en-US" dirty="0">
              <a:latin typeface="Georgia" pitchFamily="18" charset="0"/>
            </a:endParaRPr>
          </a:p>
        </p:txBody>
      </p:sp>
      <p:sp>
        <p:nvSpPr>
          <p:cNvPr id="3" name="Content Placeholder 2"/>
          <p:cNvSpPr>
            <a:spLocks noGrp="1"/>
          </p:cNvSpPr>
          <p:nvPr>
            <p:ph idx="1"/>
          </p:nvPr>
        </p:nvSpPr>
        <p:spPr/>
        <p:txBody>
          <a:bodyPr/>
          <a:lstStyle/>
          <a:p>
            <a:r>
              <a:rPr lang="en-US" dirty="0">
                <a:latin typeface="Georgia" pitchFamily="18" charset="0"/>
              </a:rPr>
              <a:t>You are working your way through the Harry Potter books and are ready to read the next one on your list, titled “Harry Potter and the Goblet of Fire”. (Kules &amp; Capra, 2008)</a:t>
            </a:r>
          </a:p>
        </p:txBody>
      </p:sp>
    </p:spTree>
    <p:extLst>
      <p:ext uri="{BB962C8B-B14F-4D97-AF65-F5344CB8AC3E}">
        <p14:creationId xmlns:p14="http://schemas.microsoft.com/office/powerpoint/2010/main" val="285918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lstStyle/>
          <a:p>
            <a:r>
              <a:rPr lang="en-US" dirty="0" smtClean="0">
                <a:latin typeface="Georgia" pitchFamily="18" charset="0"/>
              </a:rPr>
              <a:t>Navigational Tasks</a:t>
            </a:r>
            <a:endParaRPr lang="en-US" dirty="0">
              <a:latin typeface="Georgia" pitchFamily="18" charset="0"/>
            </a:endParaRPr>
          </a:p>
        </p:txBody>
      </p:sp>
      <p:sp>
        <p:nvSpPr>
          <p:cNvPr id="3" name="Content Placeholder 2"/>
          <p:cNvSpPr>
            <a:spLocks noGrp="1"/>
          </p:cNvSpPr>
          <p:nvPr>
            <p:ph idx="1"/>
          </p:nvPr>
        </p:nvSpPr>
        <p:spPr/>
        <p:txBody>
          <a:bodyPr/>
          <a:lstStyle/>
          <a:p>
            <a:r>
              <a:rPr lang="en-US" dirty="0" smtClean="0">
                <a:latin typeface="Georgia" pitchFamily="18" charset="0"/>
              </a:rPr>
              <a:t>Example: </a:t>
            </a:r>
            <a:r>
              <a:rPr lang="en-US" dirty="0">
                <a:latin typeface="Georgia" pitchFamily="18" charset="0"/>
              </a:rPr>
              <a:t>Find the symptom checker webpage of WebMD. (</a:t>
            </a:r>
            <a:r>
              <a:rPr lang="en-US" dirty="0" err="1">
                <a:latin typeface="Georgia" pitchFamily="18" charset="0"/>
              </a:rPr>
              <a:t>Dumais</a:t>
            </a:r>
            <a:r>
              <a:rPr lang="en-US" dirty="0">
                <a:latin typeface="Georgia" pitchFamily="18" charset="0"/>
              </a:rPr>
              <a:t>, </a:t>
            </a:r>
            <a:r>
              <a:rPr lang="en-US" dirty="0" err="1">
                <a:latin typeface="Georgia" pitchFamily="18" charset="0"/>
              </a:rPr>
              <a:t>Buscher</a:t>
            </a:r>
            <a:r>
              <a:rPr lang="en-US" dirty="0">
                <a:latin typeface="Georgia" pitchFamily="18" charset="0"/>
              </a:rPr>
              <a:t>, &amp; </a:t>
            </a:r>
            <a:r>
              <a:rPr lang="en-US" dirty="0" err="1">
                <a:latin typeface="Georgia" pitchFamily="18" charset="0"/>
              </a:rPr>
              <a:t>Cutrell</a:t>
            </a:r>
            <a:r>
              <a:rPr lang="en-US" dirty="0">
                <a:latin typeface="Georgia" pitchFamily="18" charset="0"/>
              </a:rPr>
              <a:t>, 2010</a:t>
            </a:r>
            <a:r>
              <a:rPr lang="en-US" dirty="0" smtClean="0">
                <a:latin typeface="Georgia" pitchFamily="18" charset="0"/>
              </a:rPr>
              <a:t>)</a:t>
            </a:r>
          </a:p>
          <a:p>
            <a:endParaRPr lang="en-US" dirty="0">
              <a:latin typeface="Georgia" pitchFamily="18" charset="0"/>
            </a:endParaRPr>
          </a:p>
          <a:p>
            <a:r>
              <a:rPr lang="en-US" dirty="0" smtClean="0">
                <a:latin typeface="Georgia" pitchFamily="18" charset="0"/>
              </a:rPr>
              <a:t>Different than a known-item task?</a:t>
            </a:r>
            <a:endParaRPr lang="en-US" dirty="0">
              <a:latin typeface="Georgia" pitchFamily="18" charset="0"/>
            </a:endParaRPr>
          </a:p>
        </p:txBody>
      </p:sp>
    </p:spTree>
    <p:extLst>
      <p:ext uri="{BB962C8B-B14F-4D97-AF65-F5344CB8AC3E}">
        <p14:creationId xmlns:p14="http://schemas.microsoft.com/office/powerpoint/2010/main" val="54509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normAutofit fontScale="90000"/>
          </a:bodyPr>
          <a:lstStyle/>
          <a:p>
            <a:r>
              <a:rPr lang="en-US" dirty="0" smtClean="0">
                <a:latin typeface="Georgia" pitchFamily="18" charset="0"/>
              </a:rPr>
              <a:t>What makes for </a:t>
            </a:r>
            <a:br>
              <a:rPr lang="en-US" dirty="0" smtClean="0">
                <a:latin typeface="Georgia" pitchFamily="18" charset="0"/>
              </a:rPr>
            </a:br>
            <a:r>
              <a:rPr lang="en-US" dirty="0" smtClean="0">
                <a:latin typeface="Georgia" pitchFamily="18" charset="0"/>
              </a:rPr>
              <a:t>a “good” search task?</a:t>
            </a:r>
            <a:endParaRPr lang="en-US" dirty="0">
              <a:latin typeface="Georgia" pitchFamily="18" charset="0"/>
            </a:endParaRPr>
          </a:p>
        </p:txBody>
      </p:sp>
      <p:sp>
        <p:nvSpPr>
          <p:cNvPr id="3" name="Content Placeholder 2"/>
          <p:cNvSpPr>
            <a:spLocks noGrp="1"/>
          </p:cNvSpPr>
          <p:nvPr>
            <p:ph idx="1"/>
          </p:nvPr>
        </p:nvSpPr>
        <p:spPr>
          <a:xfrm>
            <a:off x="457200" y="1676400"/>
            <a:ext cx="8229600" cy="4800600"/>
          </a:xfrm>
        </p:spPr>
        <p:txBody>
          <a:bodyPr>
            <a:normAutofit/>
          </a:bodyPr>
          <a:lstStyle/>
          <a:p>
            <a:r>
              <a:rPr lang="en-US" dirty="0" smtClean="0">
                <a:latin typeface="Georgia" pitchFamily="18" charset="0"/>
              </a:rPr>
              <a:t>Make the task description as authentic and plausible as possible</a:t>
            </a:r>
          </a:p>
          <a:p>
            <a:pPr lvl="1"/>
            <a:r>
              <a:rPr lang="en-US" dirty="0" smtClean="0">
                <a:latin typeface="Georgia" pitchFamily="18" charset="0"/>
              </a:rPr>
              <a:t>Use simulated work task scenarios</a:t>
            </a:r>
          </a:p>
          <a:p>
            <a:r>
              <a:rPr lang="en-US" dirty="0" smtClean="0">
                <a:latin typeface="Georgia" pitchFamily="18" charset="0"/>
              </a:rPr>
              <a:t>Document the attributes of the search task</a:t>
            </a:r>
          </a:p>
          <a:p>
            <a:pPr lvl="1"/>
            <a:r>
              <a:rPr lang="en-US" dirty="0" smtClean="0">
                <a:latin typeface="Georgia" pitchFamily="18" charset="0"/>
              </a:rPr>
              <a:t>Domain of interest</a:t>
            </a:r>
          </a:p>
          <a:p>
            <a:pPr lvl="1"/>
            <a:r>
              <a:rPr lang="en-US" dirty="0" smtClean="0">
                <a:latin typeface="Georgia" pitchFamily="18" charset="0"/>
              </a:rPr>
              <a:t>Number and specificity of information elements in the task and information items to be found</a:t>
            </a:r>
          </a:p>
          <a:p>
            <a:pPr lvl="1"/>
            <a:r>
              <a:rPr lang="en-US" dirty="0" smtClean="0">
                <a:latin typeface="Georgia" pitchFamily="18" charset="0"/>
              </a:rPr>
              <a:t>Finding versus re-finding</a:t>
            </a:r>
          </a:p>
        </p:txBody>
      </p:sp>
    </p:spTree>
    <p:extLst>
      <p:ext uri="{BB962C8B-B14F-4D97-AF65-F5344CB8AC3E}">
        <p14:creationId xmlns:p14="http://schemas.microsoft.com/office/powerpoint/2010/main" val="199921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lstStyle/>
          <a:p>
            <a:r>
              <a:rPr lang="en-US" dirty="0" smtClean="0">
                <a:latin typeface="Georgia" pitchFamily="18" charset="0"/>
              </a:rPr>
              <a:t>Open questions</a:t>
            </a:r>
            <a:endParaRPr lang="en-US" dirty="0">
              <a:latin typeface="Georgia" pitchFamily="18" charset="0"/>
            </a:endParaRPr>
          </a:p>
        </p:txBody>
      </p:sp>
      <p:sp>
        <p:nvSpPr>
          <p:cNvPr id="3" name="Content Placeholder 2"/>
          <p:cNvSpPr>
            <a:spLocks noGrp="1"/>
          </p:cNvSpPr>
          <p:nvPr>
            <p:ph idx="1"/>
          </p:nvPr>
        </p:nvSpPr>
        <p:spPr/>
        <p:txBody>
          <a:bodyPr/>
          <a:lstStyle/>
          <a:p>
            <a:r>
              <a:rPr lang="en-US" dirty="0">
                <a:latin typeface="Georgia" pitchFamily="18" charset="0"/>
              </a:rPr>
              <a:t>Which attributes of known-item and fact-finding tasks have the strongest influence on search behaviors?</a:t>
            </a:r>
          </a:p>
          <a:p>
            <a:r>
              <a:rPr lang="en-US" dirty="0" smtClean="0">
                <a:latin typeface="Georgia" pitchFamily="18" charset="0"/>
              </a:rPr>
              <a:t>What other types of tasks should be included in interactive IR experiments?</a:t>
            </a:r>
          </a:p>
          <a:p>
            <a:r>
              <a:rPr lang="en-US" dirty="0" smtClean="0">
                <a:latin typeface="Georgia" pitchFamily="18" charset="0"/>
              </a:rPr>
              <a:t>Is it possible to re-use search tasks across studies? Is it desirable?</a:t>
            </a:r>
            <a:endParaRPr lang="en-US" dirty="0">
              <a:latin typeface="Georgia" pitchFamily="18" charset="0"/>
            </a:endParaRPr>
          </a:p>
        </p:txBody>
      </p:sp>
    </p:spTree>
    <p:extLst>
      <p:ext uri="{BB962C8B-B14F-4D97-AF65-F5344CB8AC3E}">
        <p14:creationId xmlns:p14="http://schemas.microsoft.com/office/powerpoint/2010/main" val="403788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normAutofit fontScale="90000"/>
          </a:bodyPr>
          <a:lstStyle/>
          <a:p>
            <a:r>
              <a:rPr lang="en-US" dirty="0" smtClean="0">
                <a:latin typeface="Georgia" pitchFamily="18" charset="0"/>
              </a:rPr>
              <a:t>Questions?</a:t>
            </a:r>
            <a:br>
              <a:rPr lang="en-US" dirty="0" smtClean="0">
                <a:latin typeface="Georgia" pitchFamily="18" charset="0"/>
              </a:rPr>
            </a:br>
            <a:r>
              <a:rPr lang="en-US" dirty="0" smtClean="0">
                <a:latin typeface="Georgia" pitchFamily="18" charset="0"/>
              </a:rPr>
              <a:t>Suggestions for next steps?</a:t>
            </a:r>
            <a:endParaRPr lang="en-US" dirty="0">
              <a:latin typeface="Georgia" pitchFamily="18" charset="0"/>
            </a:endParaRPr>
          </a:p>
        </p:txBody>
      </p:sp>
      <p:sp>
        <p:nvSpPr>
          <p:cNvPr id="3" name="Content Placeholder 2"/>
          <p:cNvSpPr>
            <a:spLocks noGrp="1"/>
          </p:cNvSpPr>
          <p:nvPr>
            <p:ph idx="1"/>
          </p:nvPr>
        </p:nvSpPr>
        <p:spPr>
          <a:xfrm>
            <a:off x="457200" y="2057400"/>
            <a:ext cx="8229600" cy="4068763"/>
          </a:xfrm>
        </p:spPr>
        <p:txBody>
          <a:bodyPr/>
          <a:lstStyle/>
          <a:p>
            <a:r>
              <a:rPr lang="en-US" dirty="0" smtClean="0">
                <a:latin typeface="Georgia" pitchFamily="18" charset="0"/>
              </a:rPr>
              <a:t>Contact information:</a:t>
            </a:r>
          </a:p>
          <a:p>
            <a:pPr lvl="1"/>
            <a:r>
              <a:rPr lang="en-US" dirty="0" smtClean="0">
                <a:latin typeface="Georgia" pitchFamily="18" charset="0"/>
              </a:rPr>
              <a:t>Barbara </a:t>
            </a:r>
            <a:r>
              <a:rPr lang="en-US" dirty="0" err="1" smtClean="0">
                <a:latin typeface="Georgia" pitchFamily="18" charset="0"/>
              </a:rPr>
              <a:t>Wildemuth</a:t>
            </a:r>
            <a:endParaRPr lang="en-US" dirty="0">
              <a:latin typeface="Georgia" pitchFamily="18" charset="0"/>
            </a:endParaRPr>
          </a:p>
          <a:p>
            <a:pPr marL="914400" lvl="2" indent="0">
              <a:buNone/>
            </a:pPr>
            <a:r>
              <a:rPr lang="en-US" dirty="0" smtClean="0">
                <a:latin typeface="Georgia" pitchFamily="18" charset="0"/>
              </a:rPr>
              <a:t>wildemuth@unc.edu</a:t>
            </a:r>
          </a:p>
          <a:p>
            <a:pPr lvl="1"/>
            <a:r>
              <a:rPr lang="en-US" dirty="0" smtClean="0">
                <a:latin typeface="Georgia" pitchFamily="18" charset="0"/>
              </a:rPr>
              <a:t>Luanne Freund</a:t>
            </a:r>
          </a:p>
          <a:p>
            <a:pPr marL="914400" lvl="2" indent="0">
              <a:buNone/>
            </a:pPr>
            <a:r>
              <a:rPr lang="en-US" dirty="0" smtClean="0">
                <a:latin typeface="Georgia" pitchFamily="18" charset="0"/>
              </a:rPr>
              <a:t>luanne.freund@ubc.ca</a:t>
            </a:r>
          </a:p>
          <a:p>
            <a:pPr lvl="1"/>
            <a:r>
              <a:rPr lang="en-US" dirty="0" smtClean="0">
                <a:latin typeface="Georgia" pitchFamily="18" charset="0"/>
              </a:rPr>
              <a:t>Elaine Toms</a:t>
            </a:r>
          </a:p>
          <a:p>
            <a:pPr marL="914400" lvl="2" indent="0">
              <a:buNone/>
            </a:pPr>
            <a:r>
              <a:rPr lang="en-US" dirty="0" smtClean="0">
                <a:latin typeface="Georgia" pitchFamily="18" charset="0"/>
              </a:rPr>
              <a:t>e.toms@sheffield.ac.uk</a:t>
            </a:r>
          </a:p>
          <a:p>
            <a:pPr marL="914400" lvl="2" indent="0">
              <a:buNone/>
            </a:pPr>
            <a:endParaRPr lang="en-US" dirty="0" smtClean="0">
              <a:latin typeface="Georgia" pitchFamily="18" charset="0"/>
            </a:endParaRPr>
          </a:p>
        </p:txBody>
      </p:sp>
    </p:spTree>
    <p:extLst>
      <p:ext uri="{BB962C8B-B14F-4D97-AF65-F5344CB8AC3E}">
        <p14:creationId xmlns:p14="http://schemas.microsoft.com/office/powerpoint/2010/main" val="161755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Search Tasks</a:t>
            </a:r>
            <a:endParaRPr lang="en-US" dirty="0">
              <a:latin typeface="Georgia" pitchFamily="18" charset="0"/>
            </a:endParaRPr>
          </a:p>
        </p:txBody>
      </p:sp>
      <p:sp>
        <p:nvSpPr>
          <p:cNvPr id="3" name="Content Placeholder 2"/>
          <p:cNvSpPr>
            <a:spLocks noGrp="1"/>
          </p:cNvSpPr>
          <p:nvPr>
            <p:ph idx="1"/>
          </p:nvPr>
        </p:nvSpPr>
        <p:spPr/>
        <p:txBody>
          <a:bodyPr/>
          <a:lstStyle/>
          <a:p>
            <a:r>
              <a:rPr lang="en-US" dirty="0" smtClean="0"/>
              <a:t>As subtasks of information seeking tasks</a:t>
            </a:r>
          </a:p>
          <a:p>
            <a:r>
              <a:rPr lang="en-US" dirty="0" smtClean="0"/>
              <a:t>Which are subtasks of work tasks</a:t>
            </a:r>
            <a:endParaRPr lang="en-US" dirty="0"/>
          </a:p>
        </p:txBody>
      </p:sp>
      <p:sp>
        <p:nvSpPr>
          <p:cNvPr id="7" name="Oval 6"/>
          <p:cNvSpPr/>
          <p:nvPr/>
        </p:nvSpPr>
        <p:spPr>
          <a:xfrm>
            <a:off x="2819400" y="2895600"/>
            <a:ext cx="45720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t>Work task</a:t>
            </a:r>
            <a:endParaRPr lang="en-US" sz="2400" dirty="0"/>
          </a:p>
        </p:txBody>
      </p:sp>
      <p:sp>
        <p:nvSpPr>
          <p:cNvPr id="8" name="TextBox 7"/>
          <p:cNvSpPr txBox="1"/>
          <p:nvPr/>
        </p:nvSpPr>
        <p:spPr>
          <a:xfrm>
            <a:off x="6158029" y="6535579"/>
            <a:ext cx="2980303" cy="246221"/>
          </a:xfrm>
          <a:prstGeom prst="rect">
            <a:avLst/>
          </a:prstGeom>
          <a:noFill/>
        </p:spPr>
        <p:txBody>
          <a:bodyPr wrap="none" rtlCol="0">
            <a:spAutoFit/>
          </a:bodyPr>
          <a:lstStyle/>
          <a:p>
            <a:r>
              <a:rPr lang="en-US" sz="1000" dirty="0" smtClean="0"/>
              <a:t>Figure adapted from </a:t>
            </a:r>
            <a:r>
              <a:rPr lang="en-US" sz="1000" dirty="0" err="1" smtClean="0"/>
              <a:t>Byström</a:t>
            </a:r>
            <a:r>
              <a:rPr lang="en-US" sz="1000" dirty="0" smtClean="0"/>
              <a:t> &amp; Hansen, 2005, Fig. 1</a:t>
            </a:r>
            <a:endParaRPr lang="en-US" sz="1000" dirty="0"/>
          </a:p>
        </p:txBody>
      </p:sp>
      <p:sp>
        <p:nvSpPr>
          <p:cNvPr id="9" name="Oval 8"/>
          <p:cNvSpPr/>
          <p:nvPr/>
        </p:nvSpPr>
        <p:spPr>
          <a:xfrm>
            <a:off x="3124200" y="3810000"/>
            <a:ext cx="1905000" cy="13716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smtClean="0">
                <a:solidFill>
                  <a:schemeClr val="accent1">
                    <a:lumMod val="50000"/>
                  </a:schemeClr>
                </a:solidFill>
              </a:rPr>
              <a:t>Information seeking task</a:t>
            </a:r>
            <a:endParaRPr lang="en-US" dirty="0">
              <a:solidFill>
                <a:schemeClr val="accent1">
                  <a:lumMod val="50000"/>
                </a:schemeClr>
              </a:solidFill>
            </a:endParaRPr>
          </a:p>
        </p:txBody>
      </p:sp>
      <p:sp>
        <p:nvSpPr>
          <p:cNvPr id="10" name="Oval 9"/>
          <p:cNvSpPr/>
          <p:nvPr/>
        </p:nvSpPr>
        <p:spPr>
          <a:xfrm>
            <a:off x="5029200" y="4343400"/>
            <a:ext cx="2055254" cy="150468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accent1">
                    <a:lumMod val="50000"/>
                  </a:schemeClr>
                </a:solidFill>
              </a:rPr>
              <a:t>Information seeking task</a:t>
            </a:r>
            <a:endParaRPr lang="en-US" dirty="0">
              <a:solidFill>
                <a:schemeClr val="accent1">
                  <a:lumMod val="50000"/>
                </a:schemeClr>
              </a:solidFill>
            </a:endParaRPr>
          </a:p>
        </p:txBody>
      </p:sp>
      <p:sp>
        <p:nvSpPr>
          <p:cNvPr id="11" name="Oval 10"/>
          <p:cNvSpPr/>
          <p:nvPr/>
        </p:nvSpPr>
        <p:spPr>
          <a:xfrm>
            <a:off x="5334000" y="5257800"/>
            <a:ext cx="685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IRT</a:t>
            </a:r>
            <a:endParaRPr lang="en-US" sz="1400" dirty="0"/>
          </a:p>
        </p:txBody>
      </p:sp>
      <p:sp>
        <p:nvSpPr>
          <p:cNvPr id="12" name="Oval 11"/>
          <p:cNvSpPr/>
          <p:nvPr/>
        </p:nvSpPr>
        <p:spPr>
          <a:xfrm>
            <a:off x="6248400" y="5181600"/>
            <a:ext cx="685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IRT</a:t>
            </a:r>
            <a:endParaRPr lang="en-US" sz="1400" dirty="0"/>
          </a:p>
        </p:txBody>
      </p:sp>
    </p:spTree>
    <p:extLst>
      <p:ext uri="{BB962C8B-B14F-4D97-AF65-F5344CB8AC3E}">
        <p14:creationId xmlns:p14="http://schemas.microsoft.com/office/powerpoint/2010/main" val="326794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itchFamily="18" charset="0"/>
              </a:rPr>
              <a:t>Context: Assigning Tasks in</a:t>
            </a:r>
            <a:br>
              <a:rPr lang="en-US" dirty="0" smtClean="0">
                <a:latin typeface="Georgia" pitchFamily="18" charset="0"/>
              </a:rPr>
            </a:br>
            <a:r>
              <a:rPr lang="en-US" dirty="0" smtClean="0">
                <a:latin typeface="Georgia" pitchFamily="18" charset="0"/>
              </a:rPr>
              <a:t>Interactive IR Experiments</a:t>
            </a:r>
            <a:endParaRPr lang="en-US" dirty="0">
              <a:latin typeface="Georgia"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5038"/>
            <a:ext cx="8044232" cy="350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4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normAutofit fontScale="90000"/>
          </a:bodyPr>
          <a:lstStyle/>
          <a:p>
            <a:r>
              <a:rPr lang="en-US" dirty="0" smtClean="0">
                <a:latin typeface="Georgia" pitchFamily="18" charset="0"/>
              </a:rPr>
              <a:t>Effect of Task on Search Behaviors</a:t>
            </a:r>
            <a:endParaRPr lang="en-US" dirty="0">
              <a:latin typeface="Georgia" pitchFamily="18" charset="0"/>
            </a:endParaRPr>
          </a:p>
        </p:txBody>
      </p:sp>
      <p:sp>
        <p:nvSpPr>
          <p:cNvPr id="3" name="Content Placeholder 2"/>
          <p:cNvSpPr>
            <a:spLocks noGrp="1"/>
          </p:cNvSpPr>
          <p:nvPr>
            <p:ph idx="1"/>
          </p:nvPr>
        </p:nvSpPr>
        <p:spPr/>
        <p:txBody>
          <a:bodyPr>
            <a:normAutofit/>
          </a:bodyPr>
          <a:lstStyle/>
          <a:p>
            <a:r>
              <a:rPr lang="en-US" dirty="0" smtClean="0">
                <a:latin typeface="Georgia" pitchFamily="18" charset="0"/>
              </a:rPr>
              <a:t>Task type</a:t>
            </a:r>
          </a:p>
          <a:p>
            <a:pPr lvl="1"/>
            <a:r>
              <a:rPr lang="en-US" dirty="0" smtClean="0">
                <a:latin typeface="Georgia" pitchFamily="18" charset="0"/>
              </a:rPr>
              <a:t>Exploratory tasks</a:t>
            </a:r>
          </a:p>
          <a:p>
            <a:pPr lvl="2"/>
            <a:r>
              <a:rPr lang="en-US" dirty="0">
                <a:latin typeface="Georgia" pitchFamily="18" charset="0"/>
              </a:rPr>
              <a:t>“A type of information seeking and a type of sense-making focused on the gathering and use of information to foster intellectual development” (White &amp; Roth, 2009, p38</a:t>
            </a:r>
            <a:r>
              <a:rPr lang="en-US" dirty="0" smtClean="0">
                <a:latin typeface="Georgia" pitchFamily="18" charset="0"/>
              </a:rPr>
              <a:t>)</a:t>
            </a:r>
          </a:p>
          <a:p>
            <a:pPr lvl="2"/>
            <a:r>
              <a:rPr lang="en-US" dirty="0" smtClean="0">
                <a:latin typeface="Georgia" pitchFamily="18" charset="0"/>
              </a:rPr>
              <a:t>Discussed in </a:t>
            </a:r>
            <a:r>
              <a:rPr lang="en-US" dirty="0" err="1" smtClean="0">
                <a:latin typeface="Georgia" pitchFamily="18" charset="0"/>
              </a:rPr>
              <a:t>Wildemuth</a:t>
            </a:r>
            <a:r>
              <a:rPr lang="en-US" dirty="0" smtClean="0">
                <a:latin typeface="Georgia" pitchFamily="18" charset="0"/>
              </a:rPr>
              <a:t> &amp; Freund (2012)</a:t>
            </a:r>
          </a:p>
          <a:p>
            <a:pPr lvl="1"/>
            <a:r>
              <a:rPr lang="en-US" dirty="0" smtClean="0">
                <a:latin typeface="Georgia" pitchFamily="18" charset="0"/>
              </a:rPr>
              <a:t>Fact-finding tasks</a:t>
            </a:r>
          </a:p>
          <a:p>
            <a:pPr lvl="1"/>
            <a:r>
              <a:rPr lang="en-US" dirty="0">
                <a:latin typeface="Georgia" pitchFamily="18" charset="0"/>
              </a:rPr>
              <a:t>Known-item </a:t>
            </a:r>
            <a:r>
              <a:rPr lang="en-US" dirty="0" smtClean="0">
                <a:latin typeface="Georgia" pitchFamily="18" charset="0"/>
              </a:rPr>
              <a:t>tasks</a:t>
            </a:r>
            <a:endParaRPr lang="en-US" dirty="0">
              <a:latin typeface="Georgia" pitchFamily="18" charset="0"/>
            </a:endParaRPr>
          </a:p>
        </p:txBody>
      </p:sp>
    </p:spTree>
    <p:extLst>
      <p:ext uri="{BB962C8B-B14F-4D97-AF65-F5344CB8AC3E}">
        <p14:creationId xmlns:p14="http://schemas.microsoft.com/office/powerpoint/2010/main" val="204313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lstStyle/>
          <a:p>
            <a:r>
              <a:rPr lang="en-US" dirty="0" smtClean="0">
                <a:latin typeface="Georgia" pitchFamily="18" charset="0"/>
              </a:rPr>
              <a:t>Method</a:t>
            </a:r>
            <a:endParaRPr lang="en-US" dirty="0">
              <a:latin typeface="Georgia" pitchFamily="18" charset="0"/>
            </a:endParaRPr>
          </a:p>
        </p:txBody>
      </p:sp>
      <p:sp>
        <p:nvSpPr>
          <p:cNvPr id="5" name="Content Placeholder 2"/>
          <p:cNvSpPr>
            <a:spLocks noGrp="1"/>
          </p:cNvSpPr>
          <p:nvPr>
            <p:ph idx="1"/>
          </p:nvPr>
        </p:nvSpPr>
        <p:spPr/>
        <p:txBody>
          <a:bodyPr>
            <a:normAutofit fontScale="92500"/>
          </a:bodyPr>
          <a:lstStyle/>
          <a:p>
            <a:r>
              <a:rPr lang="en-US" dirty="0" smtClean="0">
                <a:latin typeface="Georgia" pitchFamily="18" charset="0"/>
              </a:rPr>
              <a:t>Systematic review of literature</a:t>
            </a:r>
          </a:p>
          <a:p>
            <a:r>
              <a:rPr lang="en-US" dirty="0" smtClean="0">
                <a:latin typeface="Georgia" pitchFamily="18" charset="0"/>
              </a:rPr>
              <a:t>48</a:t>
            </a:r>
            <a:r>
              <a:rPr lang="en-US" dirty="0" smtClean="0">
                <a:latin typeface="Georgia" pitchFamily="18" charset="0"/>
              </a:rPr>
              <a:t>0 </a:t>
            </a:r>
            <a:r>
              <a:rPr lang="en-US" dirty="0" smtClean="0">
                <a:latin typeface="Georgia" pitchFamily="18" charset="0"/>
              </a:rPr>
              <a:t>references in the database</a:t>
            </a:r>
          </a:p>
          <a:p>
            <a:r>
              <a:rPr lang="en-US" dirty="0" smtClean="0">
                <a:latin typeface="Georgia" pitchFamily="18" charset="0"/>
              </a:rPr>
              <a:t>95 empirical and conceptual papers on known-item or fact-finding tasks</a:t>
            </a:r>
          </a:p>
          <a:p>
            <a:r>
              <a:rPr lang="en-US" dirty="0" smtClean="0">
                <a:latin typeface="Georgia" pitchFamily="18" charset="0"/>
              </a:rPr>
              <a:t>Called: known-item search, author/title search, simple search, specific/well-defined search, closed search, navigational search, informational search, lookup search, fact-finding/fact-based/factual search</a:t>
            </a:r>
          </a:p>
        </p:txBody>
      </p:sp>
    </p:spTree>
    <p:extLst>
      <p:ext uri="{BB962C8B-B14F-4D97-AF65-F5344CB8AC3E}">
        <p14:creationId xmlns:p14="http://schemas.microsoft.com/office/powerpoint/2010/main" val="138220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a:xfrm>
            <a:off x="457200" y="533400"/>
            <a:ext cx="8229600" cy="1143000"/>
          </a:xfrm>
        </p:spPr>
        <p:txBody>
          <a:bodyPr>
            <a:normAutofit/>
          </a:bodyPr>
          <a:lstStyle/>
          <a:p>
            <a:r>
              <a:rPr lang="en-US" dirty="0" smtClean="0">
                <a:latin typeface="Georgia" pitchFamily="18" charset="0"/>
              </a:rPr>
              <a:t>Fact-Finding Tasks</a:t>
            </a:r>
            <a:endParaRPr lang="en-US" dirty="0">
              <a:latin typeface="Georgia" pitchFamily="18" charset="0"/>
            </a:endParaRPr>
          </a:p>
        </p:txBody>
      </p:sp>
      <p:sp>
        <p:nvSpPr>
          <p:cNvPr id="3" name="Content Placeholder 2"/>
          <p:cNvSpPr>
            <a:spLocks noGrp="1"/>
          </p:cNvSpPr>
          <p:nvPr>
            <p:ph idx="1"/>
          </p:nvPr>
        </p:nvSpPr>
        <p:spPr>
          <a:xfrm>
            <a:off x="457200" y="2103437"/>
            <a:ext cx="8229600" cy="4068763"/>
          </a:xfrm>
        </p:spPr>
        <p:txBody>
          <a:bodyPr>
            <a:normAutofit lnSpcReduction="10000"/>
          </a:bodyPr>
          <a:lstStyle/>
          <a:p>
            <a:r>
              <a:rPr lang="en-US" dirty="0" smtClean="0">
                <a:latin typeface="Georgia" pitchFamily="18" charset="0"/>
              </a:rPr>
              <a:t>“The goal [of the search task] was to find one specific answer to a simple question.” (Aula &amp; </a:t>
            </a:r>
            <a:r>
              <a:rPr lang="en-US" dirty="0" err="1" smtClean="0">
                <a:latin typeface="Georgia" pitchFamily="18" charset="0"/>
              </a:rPr>
              <a:t>Nordhausen</a:t>
            </a:r>
            <a:r>
              <a:rPr lang="en-US" dirty="0" smtClean="0">
                <a:latin typeface="Georgia" pitchFamily="18" charset="0"/>
              </a:rPr>
              <a:t>, 2006, p.1682)</a:t>
            </a:r>
          </a:p>
          <a:p>
            <a:r>
              <a:rPr lang="en-US" dirty="0" smtClean="0">
                <a:latin typeface="Georgia" pitchFamily="18" charset="0"/>
              </a:rPr>
              <a:t>“Seeking information with the goal of finding specific factual information to answer a well-specified question or fill a known gap in knowledge.” (Freund &amp; </a:t>
            </a:r>
            <a:r>
              <a:rPr lang="en-US" dirty="0" err="1" smtClean="0">
                <a:latin typeface="Georgia" pitchFamily="18" charset="0"/>
              </a:rPr>
              <a:t>Berzowska</a:t>
            </a:r>
            <a:r>
              <a:rPr lang="en-US" dirty="0" smtClean="0">
                <a:latin typeface="Georgia" pitchFamily="18" charset="0"/>
              </a:rPr>
              <a:t>, 2010, p.3)</a:t>
            </a:r>
          </a:p>
        </p:txBody>
      </p:sp>
    </p:spTree>
    <p:extLst>
      <p:ext uri="{BB962C8B-B14F-4D97-AF65-F5344CB8AC3E}">
        <p14:creationId xmlns:p14="http://schemas.microsoft.com/office/powerpoint/2010/main" val="186319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dirty="0" smtClean="0">
                <a:latin typeface="Georgia" pitchFamily="18" charset="0"/>
              </a:rPr>
              <a:t>Examples of Fact-Finding Tasks</a:t>
            </a:r>
            <a:endParaRPr lang="en-US" dirty="0">
              <a:latin typeface="Georgia" pitchFamily="18" charset="0"/>
            </a:endParaRPr>
          </a:p>
        </p:txBody>
      </p:sp>
      <p:sp>
        <p:nvSpPr>
          <p:cNvPr id="3" name="Content Placeholder 2"/>
          <p:cNvSpPr>
            <a:spLocks noGrp="1"/>
          </p:cNvSpPr>
          <p:nvPr>
            <p:ph idx="1"/>
          </p:nvPr>
        </p:nvSpPr>
        <p:spPr>
          <a:xfrm>
            <a:off x="457200" y="1371600"/>
            <a:ext cx="8458200" cy="5257800"/>
          </a:xfrm>
        </p:spPr>
        <p:txBody>
          <a:bodyPr>
            <a:normAutofit fontScale="77500" lnSpcReduction="20000"/>
          </a:bodyPr>
          <a:lstStyle/>
          <a:p>
            <a:r>
              <a:rPr lang="en-US" dirty="0" smtClean="0">
                <a:latin typeface="Georgia" pitchFamily="18" charset="0"/>
              </a:rPr>
              <a:t>When? How long?</a:t>
            </a:r>
          </a:p>
          <a:p>
            <a:pPr lvl="1"/>
            <a:r>
              <a:rPr lang="en-US" dirty="0" smtClean="0">
                <a:latin typeface="Georgia" pitchFamily="18" charset="0"/>
              </a:rPr>
              <a:t>How long do alligators live in the wild, and how long in captivity? (Bilal &amp; Kirby, 2002)</a:t>
            </a:r>
          </a:p>
          <a:p>
            <a:r>
              <a:rPr lang="en-US" dirty="0" smtClean="0">
                <a:latin typeface="Georgia" pitchFamily="18" charset="0"/>
              </a:rPr>
              <a:t>Who?</a:t>
            </a:r>
          </a:p>
          <a:p>
            <a:pPr lvl="1"/>
            <a:r>
              <a:rPr lang="en-US" dirty="0">
                <a:latin typeface="Georgia" pitchFamily="18" charset="0"/>
              </a:rPr>
              <a:t>What is the name of the Chair of the Department of Psychology [at the University of Michigan]? (</a:t>
            </a:r>
            <a:r>
              <a:rPr lang="en-US" dirty="0" err="1">
                <a:latin typeface="Georgia" pitchFamily="18" charset="0"/>
              </a:rPr>
              <a:t>Gwizdka</a:t>
            </a:r>
            <a:r>
              <a:rPr lang="en-US" dirty="0">
                <a:latin typeface="Georgia" pitchFamily="18" charset="0"/>
              </a:rPr>
              <a:t> &amp; Spence, 2006</a:t>
            </a:r>
            <a:r>
              <a:rPr lang="en-US" dirty="0" smtClean="0">
                <a:latin typeface="Georgia" pitchFamily="18" charset="0"/>
              </a:rPr>
              <a:t>)</a:t>
            </a:r>
          </a:p>
          <a:p>
            <a:r>
              <a:rPr lang="en-US" dirty="0" smtClean="0">
                <a:latin typeface="Georgia" pitchFamily="18" charset="0"/>
              </a:rPr>
              <a:t>Where?</a:t>
            </a:r>
          </a:p>
          <a:p>
            <a:pPr lvl="1"/>
            <a:r>
              <a:rPr lang="en-US" dirty="0">
                <a:latin typeface="Georgia" pitchFamily="18" charset="0"/>
              </a:rPr>
              <a:t>Name four places to get a car inspection for a normal passenger car in Salem, NC. (</a:t>
            </a:r>
            <a:r>
              <a:rPr lang="en-US" dirty="0" err="1">
                <a:latin typeface="Georgia" pitchFamily="18" charset="0"/>
              </a:rPr>
              <a:t>Feild</a:t>
            </a:r>
            <a:r>
              <a:rPr lang="en-US" dirty="0">
                <a:latin typeface="Georgia" pitchFamily="18" charset="0"/>
              </a:rPr>
              <a:t>, Allan, &amp; Jones, 2010</a:t>
            </a:r>
            <a:r>
              <a:rPr lang="en-US" dirty="0" smtClean="0">
                <a:latin typeface="Georgia" pitchFamily="18" charset="0"/>
              </a:rPr>
              <a:t>)</a:t>
            </a:r>
          </a:p>
          <a:p>
            <a:r>
              <a:rPr lang="en-US" dirty="0" smtClean="0">
                <a:latin typeface="Georgia" pitchFamily="18" charset="0"/>
              </a:rPr>
              <a:t>What?</a:t>
            </a:r>
          </a:p>
          <a:p>
            <a:pPr lvl="1"/>
            <a:r>
              <a:rPr lang="en-US" dirty="0">
                <a:latin typeface="Georgia" pitchFamily="18" charset="0"/>
              </a:rPr>
              <a:t>Kari </a:t>
            </a:r>
            <a:r>
              <a:rPr lang="en-US" dirty="0" err="1">
                <a:latin typeface="Georgia" pitchFamily="18" charset="0"/>
              </a:rPr>
              <a:t>Kärkkäinen</a:t>
            </a:r>
            <a:r>
              <a:rPr lang="en-US" dirty="0">
                <a:latin typeface="Georgia" pitchFamily="18" charset="0"/>
              </a:rPr>
              <a:t> is a Member of Parliament. To which party does he belong? (Aula, 2003</a:t>
            </a:r>
            <a:r>
              <a:rPr lang="en-US" dirty="0" smtClean="0">
                <a:latin typeface="Georgia" pitchFamily="18" charset="0"/>
              </a:rPr>
              <a:t>)</a:t>
            </a:r>
          </a:p>
          <a:p>
            <a:r>
              <a:rPr lang="en-US" dirty="0" smtClean="0">
                <a:latin typeface="Georgia" pitchFamily="18" charset="0"/>
              </a:rPr>
              <a:t>How much? How many?</a:t>
            </a:r>
          </a:p>
          <a:p>
            <a:pPr lvl="1"/>
            <a:r>
              <a:rPr lang="en-US" dirty="0">
                <a:latin typeface="Georgia" pitchFamily="18" charset="0"/>
              </a:rPr>
              <a:t>According to the Bible, how old was Methuselah when he died? (White &amp; </a:t>
            </a:r>
            <a:r>
              <a:rPr lang="en-US" dirty="0" err="1">
                <a:latin typeface="Georgia" pitchFamily="18" charset="0"/>
              </a:rPr>
              <a:t>Iivonen</a:t>
            </a:r>
            <a:r>
              <a:rPr lang="en-US" dirty="0">
                <a:latin typeface="Georgia" pitchFamily="18" charset="0"/>
              </a:rPr>
              <a:t>, 2001)</a:t>
            </a:r>
          </a:p>
        </p:txBody>
      </p:sp>
    </p:spTree>
    <p:extLst>
      <p:ext uri="{BB962C8B-B14F-4D97-AF65-F5344CB8AC3E}">
        <p14:creationId xmlns:p14="http://schemas.microsoft.com/office/powerpoint/2010/main" val="207874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p:txBody>
          <a:bodyPr>
            <a:normAutofit fontScale="90000"/>
          </a:bodyPr>
          <a:lstStyle/>
          <a:p>
            <a:r>
              <a:rPr lang="en-US" dirty="0" smtClean="0">
                <a:latin typeface="Georgia" pitchFamily="18" charset="0"/>
              </a:rPr>
              <a:t>Fact-finding Tasks as </a:t>
            </a:r>
            <a:br>
              <a:rPr lang="en-US" dirty="0" smtClean="0">
                <a:latin typeface="Georgia" pitchFamily="18" charset="0"/>
              </a:rPr>
            </a:br>
            <a:r>
              <a:rPr lang="en-US" dirty="0" smtClean="0">
                <a:latin typeface="Georgia" pitchFamily="18" charset="0"/>
              </a:rPr>
              <a:t>Simulated Work Tasks*</a:t>
            </a:r>
            <a:endParaRPr lang="en-US" dirty="0">
              <a:latin typeface="Georgia" pitchFamily="18" charset="0"/>
            </a:endParaRPr>
          </a:p>
        </p:txBody>
      </p:sp>
      <p:sp>
        <p:nvSpPr>
          <p:cNvPr id="3" name="Content Placeholder 2"/>
          <p:cNvSpPr>
            <a:spLocks noGrp="1"/>
          </p:cNvSpPr>
          <p:nvPr>
            <p:ph idx="1"/>
          </p:nvPr>
        </p:nvSpPr>
        <p:spPr/>
        <p:txBody>
          <a:bodyPr>
            <a:normAutofit/>
          </a:bodyPr>
          <a:lstStyle/>
          <a:p>
            <a:r>
              <a:rPr lang="en-US" dirty="0" smtClean="0">
                <a:latin typeface="Georgia" pitchFamily="18" charset="0"/>
              </a:rPr>
              <a:t>Example:</a:t>
            </a:r>
          </a:p>
          <a:p>
            <a:pPr marL="457200" lvl="1" indent="0">
              <a:buNone/>
            </a:pPr>
            <a:r>
              <a:rPr lang="en-US" dirty="0" smtClean="0">
                <a:latin typeface="Georgia" pitchFamily="18" charset="0"/>
              </a:rPr>
              <a:t>As </a:t>
            </a:r>
            <a:r>
              <a:rPr lang="en-US" dirty="0">
                <a:latin typeface="Georgia" pitchFamily="18" charset="0"/>
              </a:rPr>
              <a:t>a volunteer at a local museum, you have been asked to help prepare a public school workshop on Canadian weather disasters. You remem­ber that Hurricane Juan hit Nova Scotia a few years ago, and you decide to prepare an information sheet for the students. Search for factual information about Hurricane Juan including where and when it hit and how much damage it caused. (Freund &amp; </a:t>
            </a:r>
            <a:r>
              <a:rPr lang="en-US" dirty="0" err="1">
                <a:latin typeface="Georgia" pitchFamily="18" charset="0"/>
              </a:rPr>
              <a:t>Berzowska</a:t>
            </a:r>
            <a:r>
              <a:rPr lang="en-US" dirty="0">
                <a:latin typeface="Georgia" pitchFamily="18" charset="0"/>
              </a:rPr>
              <a:t>, 2010)</a:t>
            </a:r>
          </a:p>
        </p:txBody>
      </p:sp>
      <p:sp>
        <p:nvSpPr>
          <p:cNvPr id="5" name="TextBox 4"/>
          <p:cNvSpPr txBox="1"/>
          <p:nvPr/>
        </p:nvSpPr>
        <p:spPr>
          <a:xfrm>
            <a:off x="7102598" y="6248400"/>
            <a:ext cx="1431802" cy="307777"/>
          </a:xfrm>
          <a:prstGeom prst="rect">
            <a:avLst/>
          </a:prstGeom>
          <a:noFill/>
        </p:spPr>
        <p:txBody>
          <a:bodyPr wrap="none" rtlCol="0">
            <a:spAutoFit/>
          </a:bodyPr>
          <a:lstStyle/>
          <a:p>
            <a:r>
              <a:rPr lang="en-US" sz="1400" dirty="0" smtClean="0">
                <a:latin typeface="Georgia" pitchFamily="18" charset="0"/>
              </a:rPr>
              <a:t>*</a:t>
            </a:r>
            <a:r>
              <a:rPr lang="en-US" sz="1400" dirty="0" err="1" smtClean="0">
                <a:latin typeface="Georgia" pitchFamily="18" charset="0"/>
              </a:rPr>
              <a:t>Borlund</a:t>
            </a:r>
            <a:r>
              <a:rPr lang="en-US" sz="1400" dirty="0" smtClean="0">
                <a:latin typeface="Georgia" pitchFamily="18" charset="0"/>
              </a:rPr>
              <a:t>, 2003</a:t>
            </a:r>
            <a:endParaRPr lang="en-US" sz="1400" dirty="0">
              <a:latin typeface="Georgia" pitchFamily="18" charset="0"/>
            </a:endParaRPr>
          </a:p>
        </p:txBody>
      </p:sp>
    </p:spTree>
    <p:extLst>
      <p:ext uri="{BB962C8B-B14F-4D97-AF65-F5344CB8AC3E}">
        <p14:creationId xmlns:p14="http://schemas.microsoft.com/office/powerpoint/2010/main" val="3428019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107" y="0"/>
            <a:ext cx="4228894" cy="6858000"/>
          </a:xfrm>
          <a:prstGeom prst="rect">
            <a:avLst/>
          </a:prstGeom>
        </p:spPr>
      </p:pic>
      <p:sp>
        <p:nvSpPr>
          <p:cNvPr id="2" name="Title 1"/>
          <p:cNvSpPr>
            <a:spLocks noGrp="1"/>
          </p:cNvSpPr>
          <p:nvPr>
            <p:ph type="title"/>
          </p:nvPr>
        </p:nvSpPr>
        <p:spPr>
          <a:xfrm>
            <a:off x="457200" y="304800"/>
            <a:ext cx="8229600" cy="1143000"/>
          </a:xfrm>
        </p:spPr>
        <p:txBody>
          <a:bodyPr/>
          <a:lstStyle/>
          <a:p>
            <a:r>
              <a:rPr lang="en-US" dirty="0" smtClean="0">
                <a:latin typeface="Georgia" pitchFamily="18" charset="0"/>
              </a:rPr>
              <a:t>Known-Item Tasks</a:t>
            </a:r>
            <a:endParaRPr lang="en-US" dirty="0">
              <a:latin typeface="Georgia" pitchFamily="18"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latin typeface="Georgia" pitchFamily="18" charset="0"/>
              </a:rPr>
              <a:t>“Searches for a particular </a:t>
            </a:r>
            <a:r>
              <a:rPr lang="en-US" dirty="0">
                <a:latin typeface="Georgia" pitchFamily="18" charset="0"/>
              </a:rPr>
              <a:t>item (book or other document) which is known to exist (although not necessarily in the library where the search takes place) and on which the searcher has such information as author and title” </a:t>
            </a:r>
            <a:r>
              <a:rPr lang="en-US" dirty="0" smtClean="0">
                <a:latin typeface="Georgia" pitchFamily="18" charset="0"/>
              </a:rPr>
              <a:t>(</a:t>
            </a:r>
            <a:r>
              <a:rPr lang="en-US" dirty="0" err="1" smtClean="0">
                <a:latin typeface="Georgia" pitchFamily="18" charset="0"/>
              </a:rPr>
              <a:t>Tagliacozzo</a:t>
            </a:r>
            <a:r>
              <a:rPr lang="en-US" dirty="0" smtClean="0">
                <a:latin typeface="Georgia" pitchFamily="18" charset="0"/>
              </a:rPr>
              <a:t> &amp; </a:t>
            </a:r>
            <a:r>
              <a:rPr lang="en-US" dirty="0" err="1" smtClean="0">
                <a:latin typeface="Georgia" pitchFamily="18" charset="0"/>
              </a:rPr>
              <a:t>Kochen</a:t>
            </a:r>
            <a:r>
              <a:rPr lang="en-US" dirty="0" smtClean="0">
                <a:latin typeface="Georgia" pitchFamily="18" charset="0"/>
              </a:rPr>
              <a:t>, 1970, p.364)</a:t>
            </a:r>
            <a:endParaRPr lang="en-US" dirty="0">
              <a:latin typeface="Georgia" pitchFamily="18" charset="0"/>
            </a:endParaRPr>
          </a:p>
        </p:txBody>
      </p:sp>
    </p:spTree>
    <p:extLst>
      <p:ext uri="{BB962C8B-B14F-4D97-AF65-F5344CB8AC3E}">
        <p14:creationId xmlns:p14="http://schemas.microsoft.com/office/powerpoint/2010/main" val="3044486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700</Words>
  <Application>Microsoft Office PowerPoint</Application>
  <PresentationFormat>On-screen Show (4:3)</PresentationFormat>
  <Paragraphs>76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Designing Known-Item and Fact-Finding Search Tasks for Studies of Interactive Information Retrieval</vt:lpstr>
      <vt:lpstr>Search Tasks</vt:lpstr>
      <vt:lpstr>Context: Assigning Tasks in Interactive IR Experiments</vt:lpstr>
      <vt:lpstr>Effect of Task on Search Behaviors</vt:lpstr>
      <vt:lpstr>Method</vt:lpstr>
      <vt:lpstr>Fact-Finding Tasks</vt:lpstr>
      <vt:lpstr>Examples of Fact-Finding Tasks</vt:lpstr>
      <vt:lpstr>Fact-finding Tasks as  Simulated Work Tasks*</vt:lpstr>
      <vt:lpstr>Known-Item Tasks</vt:lpstr>
      <vt:lpstr>Example Known-Item Task</vt:lpstr>
      <vt:lpstr>Navigational Tasks</vt:lpstr>
      <vt:lpstr>What makes for  a “good” search task?</vt:lpstr>
      <vt:lpstr>Open questions</vt:lpstr>
      <vt:lpstr>Questions? Suggestions for next steps?</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for Second-Year MS Students</dc:title>
  <dc:creator>ils960</dc:creator>
  <cp:lastModifiedBy>ils960</cp:lastModifiedBy>
  <cp:revision>24</cp:revision>
  <dcterms:created xsi:type="dcterms:W3CDTF">2012-08-21T12:41:48Z</dcterms:created>
  <dcterms:modified xsi:type="dcterms:W3CDTF">2013-06-02T17:21:38Z</dcterms:modified>
</cp:coreProperties>
</file>