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56" r:id="rId2"/>
    <p:sldId id="260" r:id="rId3"/>
    <p:sldId id="261" r:id="rId4"/>
    <p:sldId id="262" r:id="rId5"/>
    <p:sldId id="265" r:id="rId6"/>
    <p:sldId id="264" r:id="rId7"/>
    <p:sldId id="258" r:id="rId8"/>
    <p:sldId id="266" r:id="rId9"/>
    <p:sldId id="259" r:id="rId10"/>
  </p:sldIdLst>
  <p:sldSz cx="9144000" cy="6858000" type="screen4x3"/>
  <p:notesSz cx="6794500" cy="9906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8C6988-0974-BD48-8B0B-33F05B9F7FC3}" type="doc">
      <dgm:prSet loTypeId="urn:microsoft.com/office/officeart/2005/8/layout/cycle3" loCatId="" qsTypeId="urn:microsoft.com/office/officeart/2005/8/quickstyle/simple4" qsCatId="simple" csTypeId="urn:microsoft.com/office/officeart/2005/8/colors/accent1_2" csCatId="accent1" phldr="1"/>
      <dgm:spPr/>
      <dgm:t>
        <a:bodyPr/>
        <a:lstStyle/>
        <a:p>
          <a:endParaRPr lang="en-US"/>
        </a:p>
      </dgm:t>
    </dgm:pt>
    <dgm:pt modelId="{D2D19D93-15A6-374A-9CD2-1669707C6376}">
      <dgm:prSet phldrT="[Text]" custT="1"/>
      <dgm:spPr/>
      <dgm:t>
        <a:bodyPr/>
        <a:lstStyle/>
        <a:p>
          <a:r>
            <a:rPr lang="en-US" sz="2000" b="1" dirty="0" err="1" smtClean="0"/>
            <a:t>Undervisning</a:t>
          </a:r>
          <a:endParaRPr lang="en-US" sz="2000" b="1" dirty="0" smtClean="0"/>
        </a:p>
        <a:p>
          <a:r>
            <a:rPr lang="en-US" sz="1800" dirty="0" smtClean="0"/>
            <a:t>- info </a:t>
          </a:r>
          <a:r>
            <a:rPr lang="en-US" sz="1800" dirty="0" err="1" smtClean="0"/>
            <a:t>om</a:t>
          </a:r>
          <a:r>
            <a:rPr lang="en-US" sz="1800" dirty="0" smtClean="0"/>
            <a:t> </a:t>
          </a:r>
          <a:r>
            <a:rPr lang="en-US" sz="1800" dirty="0" err="1" smtClean="0"/>
            <a:t>tidigare</a:t>
          </a:r>
          <a:r>
            <a:rPr lang="en-US" sz="1800" dirty="0" smtClean="0"/>
            <a:t> </a:t>
          </a:r>
          <a:r>
            <a:rPr lang="en-US" sz="1800" dirty="0" err="1" smtClean="0"/>
            <a:t>utvärdering</a:t>
          </a:r>
          <a:endParaRPr lang="en-US" sz="1800" dirty="0"/>
        </a:p>
      </dgm:t>
    </dgm:pt>
    <dgm:pt modelId="{EB337F6D-0BF2-0D41-8F4A-34B9120303E6}" type="parTrans" cxnId="{10D51F84-DA78-714F-AF97-B70A6F26A097}">
      <dgm:prSet/>
      <dgm:spPr/>
      <dgm:t>
        <a:bodyPr/>
        <a:lstStyle/>
        <a:p>
          <a:endParaRPr lang="en-US"/>
        </a:p>
      </dgm:t>
    </dgm:pt>
    <dgm:pt modelId="{0EBFDAFE-8A2F-A540-88EE-D75BA1395BDD}" type="sibTrans" cxnId="{10D51F84-DA78-714F-AF97-B70A6F26A097}">
      <dgm:prSet/>
      <dgm:spPr/>
      <dgm:t>
        <a:bodyPr/>
        <a:lstStyle/>
        <a:p>
          <a:endParaRPr lang="en-US"/>
        </a:p>
      </dgm:t>
    </dgm:pt>
    <dgm:pt modelId="{C567D0E3-04C0-0A42-80DD-89C32889D7A1}">
      <dgm:prSet phldrT="[Text]" custT="1"/>
      <dgm:spPr/>
      <dgm:t>
        <a:bodyPr/>
        <a:lstStyle/>
        <a:p>
          <a:r>
            <a:rPr lang="en-US" sz="2000" b="1" dirty="0" err="1" smtClean="0"/>
            <a:t>Kursutvärdering</a:t>
          </a:r>
          <a:endParaRPr lang="en-US" sz="2000" b="1" dirty="0" smtClean="0"/>
        </a:p>
        <a:p>
          <a:r>
            <a:rPr lang="en-US" sz="1900" i="1" dirty="0" smtClean="0"/>
            <a:t>- </a:t>
          </a:r>
          <a:r>
            <a:rPr lang="en-US" sz="1800" i="1" dirty="0" err="1" smtClean="0"/>
            <a:t>e</a:t>
          </a:r>
          <a:r>
            <a:rPr lang="en-US" sz="1800" i="0" dirty="0" err="1" smtClean="0"/>
            <a:t>Lomake</a:t>
          </a:r>
          <a:endParaRPr lang="en-US" sz="1800" i="0" dirty="0" smtClean="0"/>
        </a:p>
      </dgm:t>
    </dgm:pt>
    <dgm:pt modelId="{3C734545-2201-6143-92E3-8E4345A095F3}" type="parTrans" cxnId="{E1F50435-4190-6241-A227-54446EC4CE92}">
      <dgm:prSet/>
      <dgm:spPr/>
      <dgm:t>
        <a:bodyPr/>
        <a:lstStyle/>
        <a:p>
          <a:endParaRPr lang="en-US"/>
        </a:p>
      </dgm:t>
    </dgm:pt>
    <dgm:pt modelId="{8F7C35B4-74D1-9D4F-80C4-4625D25989B0}" type="sibTrans" cxnId="{E1F50435-4190-6241-A227-54446EC4CE92}">
      <dgm:prSet/>
      <dgm:spPr/>
      <dgm:t>
        <a:bodyPr/>
        <a:lstStyle/>
        <a:p>
          <a:endParaRPr lang="en-US"/>
        </a:p>
      </dgm:t>
    </dgm:pt>
    <dgm:pt modelId="{9781CB6E-D1A6-D249-B416-5435FE6CE8FC}">
      <dgm:prSet phldrT="[Text]" custT="1"/>
      <dgm:spPr/>
      <dgm:t>
        <a:bodyPr/>
        <a:lstStyle/>
        <a:p>
          <a:r>
            <a:rPr lang="en-US" sz="2000" b="1" dirty="0" err="1" smtClean="0"/>
            <a:t>Lärarens</a:t>
          </a:r>
          <a:r>
            <a:rPr lang="en-US" sz="2000" b="1" dirty="0" smtClean="0"/>
            <a:t> </a:t>
          </a:r>
          <a:r>
            <a:rPr lang="en-US" sz="2000" b="1" dirty="0" err="1" smtClean="0"/>
            <a:t>feedbackblankett</a:t>
          </a:r>
          <a:endParaRPr lang="en-US" sz="2000" b="1" dirty="0" smtClean="0"/>
        </a:p>
        <a:p>
          <a:r>
            <a:rPr lang="en-US" sz="1800" dirty="0" smtClean="0"/>
            <a:t>- </a:t>
          </a:r>
          <a:r>
            <a:rPr lang="en-US" sz="1800" dirty="0" err="1" smtClean="0"/>
            <a:t>förändringsförslag</a:t>
          </a:r>
          <a:r>
            <a:rPr lang="en-US" sz="1800" dirty="0" smtClean="0"/>
            <a:t>?</a:t>
          </a:r>
        </a:p>
        <a:p>
          <a:r>
            <a:rPr lang="en-US" sz="1800" dirty="0" smtClean="0"/>
            <a:t>- </a:t>
          </a:r>
          <a:r>
            <a:rPr lang="en-US" sz="1800" dirty="0" err="1" smtClean="0"/>
            <a:t>kommentarer</a:t>
          </a:r>
          <a:r>
            <a:rPr lang="en-US" sz="1800" dirty="0" smtClean="0"/>
            <a:t> till IPL</a:t>
          </a:r>
          <a:endParaRPr lang="en-US" sz="1800" dirty="0"/>
        </a:p>
      </dgm:t>
    </dgm:pt>
    <dgm:pt modelId="{E2A66993-FD59-8E43-B8BB-9A408A05710F}" type="parTrans" cxnId="{D8800AB5-E1B4-9841-9498-56CABB8C3A20}">
      <dgm:prSet/>
      <dgm:spPr/>
      <dgm:t>
        <a:bodyPr/>
        <a:lstStyle/>
        <a:p>
          <a:endParaRPr lang="en-US"/>
        </a:p>
      </dgm:t>
    </dgm:pt>
    <dgm:pt modelId="{96A9DFD0-B915-6E48-A006-4CC5BE7A46C1}" type="sibTrans" cxnId="{D8800AB5-E1B4-9841-9498-56CABB8C3A20}">
      <dgm:prSet/>
      <dgm:spPr/>
      <dgm:t>
        <a:bodyPr/>
        <a:lstStyle/>
        <a:p>
          <a:endParaRPr lang="en-US"/>
        </a:p>
      </dgm:t>
    </dgm:pt>
    <dgm:pt modelId="{B540C9F2-0A47-DB40-803D-2CBD2B2518E6}">
      <dgm:prSet phldrT="[Text]" custT="1"/>
      <dgm:spPr/>
      <dgm:t>
        <a:bodyPr/>
        <a:lstStyle/>
        <a:p>
          <a:r>
            <a:rPr lang="en-US" sz="2000" dirty="0" err="1" smtClean="0"/>
            <a:t>Eventuella</a:t>
          </a:r>
          <a:endParaRPr lang="en-US" sz="2000" dirty="0" smtClean="0"/>
        </a:p>
        <a:p>
          <a:r>
            <a:rPr lang="en-US" sz="2000" dirty="0" err="1" smtClean="0"/>
            <a:t>förändringar</a:t>
          </a:r>
          <a:endParaRPr lang="en-US" sz="2000" dirty="0"/>
        </a:p>
      </dgm:t>
    </dgm:pt>
    <dgm:pt modelId="{95A2F248-516A-1641-BD97-0B673C0E6778}" type="parTrans" cxnId="{CD292E37-BE49-8C49-9BE8-6C912EC222A9}">
      <dgm:prSet/>
      <dgm:spPr/>
      <dgm:t>
        <a:bodyPr/>
        <a:lstStyle/>
        <a:p>
          <a:endParaRPr lang="en-US"/>
        </a:p>
      </dgm:t>
    </dgm:pt>
    <dgm:pt modelId="{8C1BE37F-378B-444D-BCA5-F442FECD8C33}" type="sibTrans" cxnId="{CD292E37-BE49-8C49-9BE8-6C912EC222A9}">
      <dgm:prSet/>
      <dgm:spPr/>
      <dgm:t>
        <a:bodyPr/>
        <a:lstStyle/>
        <a:p>
          <a:endParaRPr lang="en-US"/>
        </a:p>
      </dgm:t>
    </dgm:pt>
    <dgm:pt modelId="{B0722182-28FA-4146-AE99-04BB00D32B9C}">
      <dgm:prSet phldrT="[Text]" custT="1"/>
      <dgm:spPr/>
      <dgm:t>
        <a:bodyPr/>
        <a:lstStyle/>
        <a:p>
          <a:r>
            <a:rPr lang="en-US" sz="1800" b="1" dirty="0" err="1" smtClean="0"/>
            <a:t>Insamling</a:t>
          </a:r>
          <a:r>
            <a:rPr lang="en-US" sz="1800" b="1" dirty="0" smtClean="0"/>
            <a:t>, </a:t>
          </a:r>
          <a:r>
            <a:rPr lang="en-US" sz="1800" b="1" dirty="0" err="1" smtClean="0"/>
            <a:t>sammanställning</a:t>
          </a:r>
          <a:r>
            <a:rPr lang="en-US" sz="1800" b="1" dirty="0" smtClean="0"/>
            <a:t>, </a:t>
          </a:r>
          <a:r>
            <a:rPr lang="en-US" sz="1800" b="1" dirty="0" err="1" smtClean="0"/>
            <a:t>rapportering</a:t>
          </a:r>
          <a:r>
            <a:rPr lang="en-US" sz="1800" b="1" dirty="0" smtClean="0"/>
            <a:t> till </a:t>
          </a:r>
          <a:r>
            <a:rPr lang="en-US" sz="1800" b="1" dirty="0" err="1" smtClean="0"/>
            <a:t>läraren</a:t>
          </a:r>
          <a:endParaRPr lang="en-US" sz="1800" b="1" dirty="0"/>
        </a:p>
      </dgm:t>
    </dgm:pt>
    <dgm:pt modelId="{FED57318-BF02-4A4C-A757-CFD9FE6F1217}" type="sibTrans" cxnId="{19CCFDB6-AF7A-C841-B219-746A205D84C9}">
      <dgm:prSet/>
      <dgm:spPr/>
      <dgm:t>
        <a:bodyPr/>
        <a:lstStyle/>
        <a:p>
          <a:endParaRPr lang="en-US"/>
        </a:p>
      </dgm:t>
    </dgm:pt>
    <dgm:pt modelId="{CD870A73-8286-F04E-9474-EB9C1D3F26C7}" type="parTrans" cxnId="{19CCFDB6-AF7A-C841-B219-746A205D84C9}">
      <dgm:prSet/>
      <dgm:spPr/>
      <dgm:t>
        <a:bodyPr/>
        <a:lstStyle/>
        <a:p>
          <a:endParaRPr lang="en-US"/>
        </a:p>
      </dgm:t>
    </dgm:pt>
    <dgm:pt modelId="{9E99233A-7A44-EA48-8CAE-B6B0B3D56FAF}" type="pres">
      <dgm:prSet presAssocID="{928C6988-0974-BD48-8B0B-33F05B9F7FC3}" presName="Name0" presStyleCnt="0">
        <dgm:presLayoutVars>
          <dgm:dir/>
          <dgm:resizeHandles val="exact"/>
        </dgm:presLayoutVars>
      </dgm:prSet>
      <dgm:spPr/>
      <dgm:t>
        <a:bodyPr/>
        <a:lstStyle/>
        <a:p>
          <a:endParaRPr lang="sv-FI"/>
        </a:p>
      </dgm:t>
    </dgm:pt>
    <dgm:pt modelId="{28A87D11-11AD-C34C-9354-9AE243DE8363}" type="pres">
      <dgm:prSet presAssocID="{928C6988-0974-BD48-8B0B-33F05B9F7FC3}" presName="cycle" presStyleCnt="0"/>
      <dgm:spPr/>
    </dgm:pt>
    <dgm:pt modelId="{7EB8FFB3-9595-E04B-BB79-B581D63D8945}" type="pres">
      <dgm:prSet presAssocID="{D2D19D93-15A6-374A-9CD2-1669707C6376}" presName="nodeFirstNode" presStyleLbl="node1" presStyleIdx="0" presStyleCnt="5" custScaleX="84242">
        <dgm:presLayoutVars>
          <dgm:bulletEnabled val="1"/>
        </dgm:presLayoutVars>
      </dgm:prSet>
      <dgm:spPr/>
      <dgm:t>
        <a:bodyPr/>
        <a:lstStyle/>
        <a:p>
          <a:endParaRPr lang="en-US"/>
        </a:p>
      </dgm:t>
    </dgm:pt>
    <dgm:pt modelId="{9577DE45-214F-9C4F-855A-9CBD6D1A3B5F}" type="pres">
      <dgm:prSet presAssocID="{0EBFDAFE-8A2F-A540-88EE-D75BA1395BDD}" presName="sibTransFirstNode" presStyleLbl="bgShp" presStyleIdx="0" presStyleCnt="1"/>
      <dgm:spPr/>
      <dgm:t>
        <a:bodyPr/>
        <a:lstStyle/>
        <a:p>
          <a:endParaRPr lang="sv-FI"/>
        </a:p>
      </dgm:t>
    </dgm:pt>
    <dgm:pt modelId="{01D28985-3DF9-E14F-96A0-6339C8B85229}" type="pres">
      <dgm:prSet presAssocID="{C567D0E3-04C0-0A42-80DD-89C32889D7A1}" presName="nodeFollowingNodes" presStyleLbl="node1" presStyleIdx="1" presStyleCnt="5" custScaleX="93387" custScaleY="94951">
        <dgm:presLayoutVars>
          <dgm:bulletEnabled val="1"/>
        </dgm:presLayoutVars>
      </dgm:prSet>
      <dgm:spPr/>
      <dgm:t>
        <a:bodyPr/>
        <a:lstStyle/>
        <a:p>
          <a:endParaRPr lang="en-US"/>
        </a:p>
      </dgm:t>
    </dgm:pt>
    <dgm:pt modelId="{51DD5195-D8C8-784D-8782-8A33CC55732A}" type="pres">
      <dgm:prSet presAssocID="{B0722182-28FA-4146-AE99-04BB00D32B9C}" presName="nodeFollowingNodes" presStyleLbl="node1" presStyleIdx="2" presStyleCnt="5" custScaleX="84058" custRadScaleRad="88509" custRadScaleInc="-28060">
        <dgm:presLayoutVars>
          <dgm:bulletEnabled val="1"/>
        </dgm:presLayoutVars>
      </dgm:prSet>
      <dgm:spPr/>
      <dgm:t>
        <a:bodyPr/>
        <a:lstStyle/>
        <a:p>
          <a:endParaRPr lang="en-US"/>
        </a:p>
      </dgm:t>
    </dgm:pt>
    <dgm:pt modelId="{03B92E4E-C6CB-9F43-9917-AEA66BFF96C7}" type="pres">
      <dgm:prSet presAssocID="{9781CB6E-D1A6-D249-B416-5435FE6CE8FC}" presName="nodeFollowingNodes" presStyleLbl="node1" presStyleIdx="3" presStyleCnt="5" custRadScaleRad="86840" custRadScaleInc="2719">
        <dgm:presLayoutVars>
          <dgm:bulletEnabled val="1"/>
        </dgm:presLayoutVars>
      </dgm:prSet>
      <dgm:spPr/>
      <dgm:t>
        <a:bodyPr/>
        <a:lstStyle/>
        <a:p>
          <a:endParaRPr lang="en-US"/>
        </a:p>
      </dgm:t>
    </dgm:pt>
    <dgm:pt modelId="{32C711BA-C415-994B-8311-354F0340DFD7}" type="pres">
      <dgm:prSet presAssocID="{B540C9F2-0A47-DB40-803D-2CBD2B2518E6}" presName="nodeFollowingNodes" presStyleLbl="node1" presStyleIdx="4" presStyleCnt="5" custScaleX="76222" custScaleY="96576" custRadScaleRad="105901" custRadScaleInc="-1305">
        <dgm:presLayoutVars>
          <dgm:bulletEnabled val="1"/>
        </dgm:presLayoutVars>
      </dgm:prSet>
      <dgm:spPr/>
      <dgm:t>
        <a:bodyPr/>
        <a:lstStyle/>
        <a:p>
          <a:endParaRPr lang="en-US"/>
        </a:p>
      </dgm:t>
    </dgm:pt>
  </dgm:ptLst>
  <dgm:cxnLst>
    <dgm:cxn modelId="{522AB42B-894F-3E41-9EBE-C77F00F8EFA6}" type="presOf" srcId="{928C6988-0974-BD48-8B0B-33F05B9F7FC3}" destId="{9E99233A-7A44-EA48-8CAE-B6B0B3D56FAF}" srcOrd="0" destOrd="0" presId="urn:microsoft.com/office/officeart/2005/8/layout/cycle3"/>
    <dgm:cxn modelId="{CD292E37-BE49-8C49-9BE8-6C912EC222A9}" srcId="{928C6988-0974-BD48-8B0B-33F05B9F7FC3}" destId="{B540C9F2-0A47-DB40-803D-2CBD2B2518E6}" srcOrd="4" destOrd="0" parTransId="{95A2F248-516A-1641-BD97-0B673C0E6778}" sibTransId="{8C1BE37F-378B-444D-BCA5-F442FECD8C33}"/>
    <dgm:cxn modelId="{19CCFDB6-AF7A-C841-B219-746A205D84C9}" srcId="{928C6988-0974-BD48-8B0B-33F05B9F7FC3}" destId="{B0722182-28FA-4146-AE99-04BB00D32B9C}" srcOrd="2" destOrd="0" parTransId="{CD870A73-8286-F04E-9474-EB9C1D3F26C7}" sibTransId="{FED57318-BF02-4A4C-A757-CFD9FE6F1217}"/>
    <dgm:cxn modelId="{9C484445-DAC6-C246-9CA9-6B998A683FBD}" type="presOf" srcId="{B0722182-28FA-4146-AE99-04BB00D32B9C}" destId="{51DD5195-D8C8-784D-8782-8A33CC55732A}" srcOrd="0" destOrd="0" presId="urn:microsoft.com/office/officeart/2005/8/layout/cycle3"/>
    <dgm:cxn modelId="{63CBD66D-777B-B345-8DCB-89370283215E}" type="presOf" srcId="{9781CB6E-D1A6-D249-B416-5435FE6CE8FC}" destId="{03B92E4E-C6CB-9F43-9917-AEA66BFF96C7}" srcOrd="0" destOrd="0" presId="urn:microsoft.com/office/officeart/2005/8/layout/cycle3"/>
    <dgm:cxn modelId="{6969D2B2-7735-AD44-9C77-2560ABB05EE8}" type="presOf" srcId="{B540C9F2-0A47-DB40-803D-2CBD2B2518E6}" destId="{32C711BA-C415-994B-8311-354F0340DFD7}" srcOrd="0" destOrd="0" presId="urn:microsoft.com/office/officeart/2005/8/layout/cycle3"/>
    <dgm:cxn modelId="{56742873-8373-B349-BD23-2224FE4CC7D5}" type="presOf" srcId="{D2D19D93-15A6-374A-9CD2-1669707C6376}" destId="{7EB8FFB3-9595-E04B-BB79-B581D63D8945}" srcOrd="0" destOrd="0" presId="urn:microsoft.com/office/officeart/2005/8/layout/cycle3"/>
    <dgm:cxn modelId="{6AA7B014-B6EC-0A40-8570-D22EF9252B35}" type="presOf" srcId="{C567D0E3-04C0-0A42-80DD-89C32889D7A1}" destId="{01D28985-3DF9-E14F-96A0-6339C8B85229}" srcOrd="0" destOrd="0" presId="urn:microsoft.com/office/officeart/2005/8/layout/cycle3"/>
    <dgm:cxn modelId="{CDF93BE2-710F-3246-9955-03D72B59892F}" type="presOf" srcId="{0EBFDAFE-8A2F-A540-88EE-D75BA1395BDD}" destId="{9577DE45-214F-9C4F-855A-9CBD6D1A3B5F}" srcOrd="0" destOrd="0" presId="urn:microsoft.com/office/officeart/2005/8/layout/cycle3"/>
    <dgm:cxn modelId="{E1F50435-4190-6241-A227-54446EC4CE92}" srcId="{928C6988-0974-BD48-8B0B-33F05B9F7FC3}" destId="{C567D0E3-04C0-0A42-80DD-89C32889D7A1}" srcOrd="1" destOrd="0" parTransId="{3C734545-2201-6143-92E3-8E4345A095F3}" sibTransId="{8F7C35B4-74D1-9D4F-80C4-4625D25989B0}"/>
    <dgm:cxn modelId="{D8800AB5-E1B4-9841-9498-56CABB8C3A20}" srcId="{928C6988-0974-BD48-8B0B-33F05B9F7FC3}" destId="{9781CB6E-D1A6-D249-B416-5435FE6CE8FC}" srcOrd="3" destOrd="0" parTransId="{E2A66993-FD59-8E43-B8BB-9A408A05710F}" sibTransId="{96A9DFD0-B915-6E48-A006-4CC5BE7A46C1}"/>
    <dgm:cxn modelId="{10D51F84-DA78-714F-AF97-B70A6F26A097}" srcId="{928C6988-0974-BD48-8B0B-33F05B9F7FC3}" destId="{D2D19D93-15A6-374A-9CD2-1669707C6376}" srcOrd="0" destOrd="0" parTransId="{EB337F6D-0BF2-0D41-8F4A-34B9120303E6}" sibTransId="{0EBFDAFE-8A2F-A540-88EE-D75BA1395BDD}"/>
    <dgm:cxn modelId="{06BF487D-A399-7444-B3FC-8B2FE3B3A65D}" type="presParOf" srcId="{9E99233A-7A44-EA48-8CAE-B6B0B3D56FAF}" destId="{28A87D11-11AD-C34C-9354-9AE243DE8363}" srcOrd="0" destOrd="0" presId="urn:microsoft.com/office/officeart/2005/8/layout/cycle3"/>
    <dgm:cxn modelId="{17B54BC2-34B8-B544-A7EA-39875766CB08}" type="presParOf" srcId="{28A87D11-11AD-C34C-9354-9AE243DE8363}" destId="{7EB8FFB3-9595-E04B-BB79-B581D63D8945}" srcOrd="0" destOrd="0" presId="urn:microsoft.com/office/officeart/2005/8/layout/cycle3"/>
    <dgm:cxn modelId="{69DA5FDB-45F7-1341-9F18-CF47219767CE}" type="presParOf" srcId="{28A87D11-11AD-C34C-9354-9AE243DE8363}" destId="{9577DE45-214F-9C4F-855A-9CBD6D1A3B5F}" srcOrd="1" destOrd="0" presId="urn:microsoft.com/office/officeart/2005/8/layout/cycle3"/>
    <dgm:cxn modelId="{1EBD5C15-1A40-4542-9950-C87120295B7D}" type="presParOf" srcId="{28A87D11-11AD-C34C-9354-9AE243DE8363}" destId="{01D28985-3DF9-E14F-96A0-6339C8B85229}" srcOrd="2" destOrd="0" presId="urn:microsoft.com/office/officeart/2005/8/layout/cycle3"/>
    <dgm:cxn modelId="{E1E89A52-8655-1049-83B5-9A50D4860060}" type="presParOf" srcId="{28A87D11-11AD-C34C-9354-9AE243DE8363}" destId="{51DD5195-D8C8-784D-8782-8A33CC55732A}" srcOrd="3" destOrd="0" presId="urn:microsoft.com/office/officeart/2005/8/layout/cycle3"/>
    <dgm:cxn modelId="{06308656-8902-1944-8ECA-C272583D2855}" type="presParOf" srcId="{28A87D11-11AD-C34C-9354-9AE243DE8363}" destId="{03B92E4E-C6CB-9F43-9917-AEA66BFF96C7}" srcOrd="4" destOrd="0" presId="urn:microsoft.com/office/officeart/2005/8/layout/cycle3"/>
    <dgm:cxn modelId="{9BF44197-53E8-074F-8094-F24872037388}" type="presParOf" srcId="{28A87D11-11AD-C34C-9354-9AE243DE8363}" destId="{32C711BA-C415-994B-8311-354F0340DFD7}" srcOrd="5" destOrd="0" presId="urn:microsoft.com/office/officeart/2005/8/layout/cycle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577DE45-214F-9C4F-855A-9CBD6D1A3B5F}">
      <dsp:nvSpPr>
        <dsp:cNvPr id="0" name=""/>
        <dsp:cNvSpPr/>
      </dsp:nvSpPr>
      <dsp:spPr>
        <a:xfrm>
          <a:off x="733019" y="81144"/>
          <a:ext cx="5514173" cy="5514173"/>
        </a:xfrm>
        <a:prstGeom prst="circularArrow">
          <a:avLst>
            <a:gd name="adj1" fmla="val 5544"/>
            <a:gd name="adj2" fmla="val 330680"/>
            <a:gd name="adj3" fmla="val 14140612"/>
            <a:gd name="adj4" fmla="val 17167786"/>
            <a:gd name="adj5" fmla="val 5757"/>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7EB8FFB3-9595-E04B-BB79-B581D63D8945}">
      <dsp:nvSpPr>
        <dsp:cNvPr id="0" name=""/>
        <dsp:cNvSpPr/>
      </dsp:nvSpPr>
      <dsp:spPr>
        <a:xfrm>
          <a:off x="2407508" y="2840"/>
          <a:ext cx="2165194" cy="1285103"/>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err="1" smtClean="0"/>
            <a:t>Undervisning</a:t>
          </a:r>
          <a:endParaRPr lang="en-US" sz="2000" b="1" kern="1200" dirty="0" smtClean="0"/>
        </a:p>
        <a:p>
          <a:pPr lvl="0" algn="ctr" defTabSz="889000">
            <a:lnSpc>
              <a:spcPct val="90000"/>
            </a:lnSpc>
            <a:spcBef>
              <a:spcPct val="0"/>
            </a:spcBef>
            <a:spcAft>
              <a:spcPct val="35000"/>
            </a:spcAft>
          </a:pPr>
          <a:r>
            <a:rPr lang="en-US" sz="1800" kern="1200" dirty="0" smtClean="0"/>
            <a:t>- info </a:t>
          </a:r>
          <a:r>
            <a:rPr lang="en-US" sz="1800" kern="1200" dirty="0" err="1" smtClean="0"/>
            <a:t>om</a:t>
          </a:r>
          <a:r>
            <a:rPr lang="en-US" sz="1800" kern="1200" dirty="0" smtClean="0"/>
            <a:t> </a:t>
          </a:r>
          <a:r>
            <a:rPr lang="en-US" sz="1800" kern="1200" dirty="0" err="1" smtClean="0"/>
            <a:t>tidigare</a:t>
          </a:r>
          <a:r>
            <a:rPr lang="en-US" sz="1800" kern="1200" dirty="0" smtClean="0"/>
            <a:t> </a:t>
          </a:r>
          <a:r>
            <a:rPr lang="en-US" sz="1800" kern="1200" dirty="0" err="1" smtClean="0"/>
            <a:t>utvärdering</a:t>
          </a:r>
          <a:endParaRPr lang="en-US" sz="1800" kern="1200" dirty="0"/>
        </a:p>
      </dsp:txBody>
      <dsp:txXfrm>
        <a:off x="2407508" y="2840"/>
        <a:ext cx="2165194" cy="1285103"/>
      </dsp:txXfrm>
    </dsp:sp>
    <dsp:sp modelId="{01D28985-3DF9-E14F-96A0-6339C8B85229}">
      <dsp:nvSpPr>
        <dsp:cNvPr id="0" name=""/>
        <dsp:cNvSpPr/>
      </dsp:nvSpPr>
      <dsp:spPr>
        <a:xfrm>
          <a:off x="4526357" y="1660101"/>
          <a:ext cx="2400239" cy="1220218"/>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err="1" smtClean="0"/>
            <a:t>Kursutvärdering</a:t>
          </a:r>
          <a:endParaRPr lang="en-US" sz="2000" b="1" kern="1200" dirty="0" smtClean="0"/>
        </a:p>
        <a:p>
          <a:pPr lvl="0" algn="ctr" defTabSz="889000">
            <a:lnSpc>
              <a:spcPct val="90000"/>
            </a:lnSpc>
            <a:spcBef>
              <a:spcPct val="0"/>
            </a:spcBef>
            <a:spcAft>
              <a:spcPct val="35000"/>
            </a:spcAft>
          </a:pPr>
          <a:r>
            <a:rPr lang="en-US" sz="1900" i="1" kern="1200" dirty="0" smtClean="0"/>
            <a:t>- </a:t>
          </a:r>
          <a:r>
            <a:rPr lang="en-US" sz="1800" i="1" kern="1200" dirty="0" err="1" smtClean="0"/>
            <a:t>e</a:t>
          </a:r>
          <a:r>
            <a:rPr lang="en-US" sz="1800" i="0" kern="1200" dirty="0" err="1" smtClean="0"/>
            <a:t>Lomake</a:t>
          </a:r>
          <a:endParaRPr lang="en-US" sz="1800" i="0" kern="1200" dirty="0" smtClean="0"/>
        </a:p>
      </dsp:txBody>
      <dsp:txXfrm>
        <a:off x="4526357" y="1660101"/>
        <a:ext cx="2400239" cy="1220218"/>
      </dsp:txXfrm>
    </dsp:sp>
    <dsp:sp modelId="{51DD5195-D8C8-784D-8782-8A33CC55732A}">
      <dsp:nvSpPr>
        <dsp:cNvPr id="0" name=""/>
        <dsp:cNvSpPr/>
      </dsp:nvSpPr>
      <dsp:spPr>
        <a:xfrm>
          <a:off x="4068444" y="3611582"/>
          <a:ext cx="2160464" cy="1285103"/>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err="1" smtClean="0"/>
            <a:t>Insamling</a:t>
          </a:r>
          <a:r>
            <a:rPr lang="en-US" sz="1800" b="1" kern="1200" dirty="0" smtClean="0"/>
            <a:t>, </a:t>
          </a:r>
          <a:r>
            <a:rPr lang="en-US" sz="1800" b="1" kern="1200" dirty="0" err="1" smtClean="0"/>
            <a:t>sammanställning</a:t>
          </a:r>
          <a:r>
            <a:rPr lang="en-US" sz="1800" b="1" kern="1200" dirty="0" smtClean="0"/>
            <a:t>, </a:t>
          </a:r>
          <a:r>
            <a:rPr lang="en-US" sz="1800" b="1" kern="1200" dirty="0" err="1" smtClean="0"/>
            <a:t>rapportering</a:t>
          </a:r>
          <a:r>
            <a:rPr lang="en-US" sz="1800" b="1" kern="1200" dirty="0" smtClean="0"/>
            <a:t> till </a:t>
          </a:r>
          <a:r>
            <a:rPr lang="en-US" sz="1800" b="1" kern="1200" dirty="0" err="1" smtClean="0"/>
            <a:t>läraren</a:t>
          </a:r>
          <a:endParaRPr lang="en-US" sz="1800" b="1" kern="1200" dirty="0"/>
        </a:p>
      </dsp:txBody>
      <dsp:txXfrm>
        <a:off x="4068444" y="3611582"/>
        <a:ext cx="2160464" cy="1285103"/>
      </dsp:txXfrm>
    </dsp:sp>
    <dsp:sp modelId="{03B92E4E-C6CB-9F43-9917-AEA66BFF96C7}">
      <dsp:nvSpPr>
        <dsp:cNvPr id="0" name=""/>
        <dsp:cNvSpPr/>
      </dsp:nvSpPr>
      <dsp:spPr>
        <a:xfrm>
          <a:off x="958194" y="3971479"/>
          <a:ext cx="2570207" cy="1285103"/>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err="1" smtClean="0"/>
            <a:t>Lärarens</a:t>
          </a:r>
          <a:r>
            <a:rPr lang="en-US" sz="2000" b="1" kern="1200" dirty="0" smtClean="0"/>
            <a:t> </a:t>
          </a:r>
          <a:r>
            <a:rPr lang="en-US" sz="2000" b="1" kern="1200" dirty="0" err="1" smtClean="0"/>
            <a:t>feedbackblankett</a:t>
          </a:r>
          <a:endParaRPr lang="en-US" sz="2000" b="1" kern="1200" dirty="0" smtClean="0"/>
        </a:p>
        <a:p>
          <a:pPr lvl="0" algn="ctr" defTabSz="889000">
            <a:lnSpc>
              <a:spcPct val="90000"/>
            </a:lnSpc>
            <a:spcBef>
              <a:spcPct val="0"/>
            </a:spcBef>
            <a:spcAft>
              <a:spcPct val="35000"/>
            </a:spcAft>
          </a:pPr>
          <a:r>
            <a:rPr lang="en-US" sz="1800" kern="1200" dirty="0" smtClean="0"/>
            <a:t>- </a:t>
          </a:r>
          <a:r>
            <a:rPr lang="en-US" sz="1800" kern="1200" dirty="0" err="1" smtClean="0"/>
            <a:t>förändringsförslag</a:t>
          </a:r>
          <a:r>
            <a:rPr lang="en-US" sz="1800" kern="1200" dirty="0" smtClean="0"/>
            <a:t>?</a:t>
          </a:r>
        </a:p>
        <a:p>
          <a:pPr lvl="0" algn="ctr" defTabSz="889000">
            <a:lnSpc>
              <a:spcPct val="90000"/>
            </a:lnSpc>
            <a:spcBef>
              <a:spcPct val="0"/>
            </a:spcBef>
            <a:spcAft>
              <a:spcPct val="35000"/>
            </a:spcAft>
          </a:pPr>
          <a:r>
            <a:rPr lang="en-US" sz="1800" kern="1200" dirty="0" smtClean="0"/>
            <a:t>- </a:t>
          </a:r>
          <a:r>
            <a:rPr lang="en-US" sz="1800" kern="1200" dirty="0" err="1" smtClean="0"/>
            <a:t>kommentarer</a:t>
          </a:r>
          <a:r>
            <a:rPr lang="en-US" sz="1800" kern="1200" dirty="0" smtClean="0"/>
            <a:t> till IPL</a:t>
          </a:r>
          <a:endParaRPr lang="en-US" sz="1800" kern="1200" dirty="0"/>
        </a:p>
      </dsp:txBody>
      <dsp:txXfrm>
        <a:off x="958194" y="3971479"/>
        <a:ext cx="2570207" cy="1285103"/>
      </dsp:txXfrm>
    </dsp:sp>
    <dsp:sp modelId="{32C711BA-C415-994B-8311-354F0340DFD7}">
      <dsp:nvSpPr>
        <dsp:cNvPr id="0" name=""/>
        <dsp:cNvSpPr/>
      </dsp:nvSpPr>
      <dsp:spPr>
        <a:xfrm>
          <a:off x="131939" y="1639217"/>
          <a:ext cx="1959063" cy="1241101"/>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smtClean="0"/>
            <a:t>Eventuella</a:t>
          </a:r>
          <a:endParaRPr lang="en-US" sz="2000" kern="1200" dirty="0" smtClean="0"/>
        </a:p>
        <a:p>
          <a:pPr lvl="0" algn="ctr" defTabSz="889000">
            <a:lnSpc>
              <a:spcPct val="90000"/>
            </a:lnSpc>
            <a:spcBef>
              <a:spcPct val="0"/>
            </a:spcBef>
            <a:spcAft>
              <a:spcPct val="35000"/>
            </a:spcAft>
          </a:pPr>
          <a:r>
            <a:rPr lang="en-US" sz="2000" kern="1200" dirty="0" err="1" smtClean="0"/>
            <a:t>förändringar</a:t>
          </a:r>
          <a:endParaRPr lang="en-US" sz="2000" kern="1200" dirty="0"/>
        </a:p>
      </dsp:txBody>
      <dsp:txXfrm>
        <a:off x="131939" y="1639217"/>
        <a:ext cx="1959063" cy="1241101"/>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5300"/>
          </a:xfrm>
          <a:prstGeom prst="rect">
            <a:avLst/>
          </a:prstGeom>
        </p:spPr>
        <p:txBody>
          <a:bodyPr vert="horz" lIns="91440" tIns="45720" rIns="91440" bIns="45720" rtlCol="0"/>
          <a:lstStyle>
            <a:lvl1pPr algn="l">
              <a:defRPr sz="1200"/>
            </a:lvl1pPr>
          </a:lstStyle>
          <a:p>
            <a:endParaRPr lang="sv-FI"/>
          </a:p>
        </p:txBody>
      </p:sp>
      <p:sp>
        <p:nvSpPr>
          <p:cNvPr id="3" name="Date Placeholder 2"/>
          <p:cNvSpPr>
            <a:spLocks noGrp="1"/>
          </p:cNvSpPr>
          <p:nvPr>
            <p:ph type="dt" sz="quarter" idx="1"/>
          </p:nvPr>
        </p:nvSpPr>
        <p:spPr>
          <a:xfrm>
            <a:off x="3848100" y="0"/>
            <a:ext cx="2944813" cy="495300"/>
          </a:xfrm>
          <a:prstGeom prst="rect">
            <a:avLst/>
          </a:prstGeom>
        </p:spPr>
        <p:txBody>
          <a:bodyPr vert="horz" lIns="91440" tIns="45720" rIns="91440" bIns="45720" rtlCol="0"/>
          <a:lstStyle>
            <a:lvl1pPr algn="r">
              <a:defRPr sz="1200"/>
            </a:lvl1pPr>
          </a:lstStyle>
          <a:p>
            <a:fld id="{B482306A-12F5-4057-8069-A7CC27C5D235}" type="datetimeFigureOut">
              <a:rPr lang="sv-FI" smtClean="0"/>
              <a:t>2.12.2014</a:t>
            </a:fld>
            <a:endParaRPr lang="sv-FI"/>
          </a:p>
        </p:txBody>
      </p:sp>
      <p:sp>
        <p:nvSpPr>
          <p:cNvPr id="4" name="Footer Placeholder 3"/>
          <p:cNvSpPr>
            <a:spLocks noGrp="1"/>
          </p:cNvSpPr>
          <p:nvPr>
            <p:ph type="ftr" sz="quarter" idx="2"/>
          </p:nvPr>
        </p:nvSpPr>
        <p:spPr>
          <a:xfrm>
            <a:off x="0" y="9409113"/>
            <a:ext cx="2944813" cy="495300"/>
          </a:xfrm>
          <a:prstGeom prst="rect">
            <a:avLst/>
          </a:prstGeom>
        </p:spPr>
        <p:txBody>
          <a:bodyPr vert="horz" lIns="91440" tIns="45720" rIns="91440" bIns="45720" rtlCol="0" anchor="b"/>
          <a:lstStyle>
            <a:lvl1pPr algn="l">
              <a:defRPr sz="1200"/>
            </a:lvl1pPr>
          </a:lstStyle>
          <a:p>
            <a:endParaRPr lang="sv-FI"/>
          </a:p>
        </p:txBody>
      </p:sp>
      <p:sp>
        <p:nvSpPr>
          <p:cNvPr id="5" name="Slide Number Placeholder 4"/>
          <p:cNvSpPr>
            <a:spLocks noGrp="1"/>
          </p:cNvSpPr>
          <p:nvPr>
            <p:ph type="sldNum" sz="quarter" idx="3"/>
          </p:nvPr>
        </p:nvSpPr>
        <p:spPr>
          <a:xfrm>
            <a:off x="3848100" y="9409113"/>
            <a:ext cx="2944813" cy="495300"/>
          </a:xfrm>
          <a:prstGeom prst="rect">
            <a:avLst/>
          </a:prstGeom>
        </p:spPr>
        <p:txBody>
          <a:bodyPr vert="horz" lIns="91440" tIns="45720" rIns="91440" bIns="45720" rtlCol="0" anchor="b"/>
          <a:lstStyle>
            <a:lvl1pPr algn="r">
              <a:defRPr sz="1200"/>
            </a:lvl1pPr>
          </a:lstStyle>
          <a:p>
            <a:fld id="{8A43CF1D-4783-4401-ACCC-9EF4D95A60A9}" type="slidenum">
              <a:rPr lang="sv-FI" smtClean="0"/>
              <a:t>‹#›</a:t>
            </a:fld>
            <a:endParaRPr lang="sv-FI"/>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BDAEFF2B-4AF1-5449-87ED-E2866DEF2150}" type="datetimeFigureOut">
              <a:rPr lang="en-US" smtClean="0"/>
              <a:pPr/>
              <a:t>12/2/2014</a:t>
            </a:fld>
            <a:endParaRPr lang="en-US"/>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a:p>
        </p:txBody>
      </p:sp>
      <p:sp>
        <p:nvSpPr>
          <p:cNvPr id="6" name="Footer Placeholder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E25EB0E9-5A5B-774B-B029-98E81D5F5ABC}" type="slidenum">
              <a:rPr lang="en-US" smtClean="0"/>
              <a:pPr/>
              <a:t>‹#›</a:t>
            </a:fld>
            <a:endParaRPr lang="en-US"/>
          </a:p>
        </p:txBody>
      </p:sp>
    </p:spTree>
    <p:extLst>
      <p:ext uri="{BB962C8B-B14F-4D97-AF65-F5344CB8AC3E}">
        <p14:creationId xmlns:p14="http://schemas.microsoft.com/office/powerpoint/2010/main" xmlns="" val="313973403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FI" dirty="0"/>
          </a:p>
        </p:txBody>
      </p:sp>
      <p:sp>
        <p:nvSpPr>
          <p:cNvPr id="4" name="Slide Number Placeholder 3"/>
          <p:cNvSpPr>
            <a:spLocks noGrp="1"/>
          </p:cNvSpPr>
          <p:nvPr>
            <p:ph type="sldNum" sz="quarter" idx="10"/>
          </p:nvPr>
        </p:nvSpPr>
        <p:spPr/>
        <p:txBody>
          <a:bodyPr/>
          <a:lstStyle/>
          <a:p>
            <a:fld id="{E25EB0E9-5A5B-774B-B029-98E81D5F5AB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FI" dirty="0" err="1" smtClean="0"/>
              <a:t>Yasmin</a:t>
            </a:r>
            <a:r>
              <a:rPr lang="sv-FI" dirty="0" smtClean="0"/>
              <a:t>: redskap</a:t>
            </a:r>
            <a:r>
              <a:rPr lang="sv-FI" baseline="0" dirty="0" smtClean="0"/>
              <a:t> som ämnet använder sig av i undervisningsplaneringen, bra och organiserat sätt att pejla studerandes inlärning, se om allt fungerar och hitta brister om sådana finns </a:t>
            </a:r>
            <a:endParaRPr lang="sv-FI" dirty="0"/>
          </a:p>
        </p:txBody>
      </p:sp>
      <p:sp>
        <p:nvSpPr>
          <p:cNvPr id="4" name="Slide Number Placeholder 3"/>
          <p:cNvSpPr>
            <a:spLocks noGrp="1"/>
          </p:cNvSpPr>
          <p:nvPr>
            <p:ph type="sldNum" sz="quarter" idx="10"/>
          </p:nvPr>
        </p:nvSpPr>
        <p:spPr/>
        <p:txBody>
          <a:bodyPr/>
          <a:lstStyle/>
          <a:p>
            <a:fld id="{E25EB0E9-5A5B-774B-B029-98E81D5F5AB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FI" dirty="0" smtClean="0"/>
              <a:t>Alexandra</a:t>
            </a:r>
            <a:endParaRPr lang="sv-FI" dirty="0"/>
          </a:p>
        </p:txBody>
      </p:sp>
      <p:sp>
        <p:nvSpPr>
          <p:cNvPr id="4" name="Header Placeholder 3"/>
          <p:cNvSpPr>
            <a:spLocks noGrp="1"/>
          </p:cNvSpPr>
          <p:nvPr>
            <p:ph type="hdr" sz="quarter" idx="10"/>
          </p:nvPr>
        </p:nvSpPr>
        <p:spPr/>
        <p:txBody>
          <a:bodyPr/>
          <a:lstStyle/>
          <a:p>
            <a:r>
              <a:rPr lang="sv-FI" smtClean="0"/>
              <a:t>1. </a:t>
            </a:r>
            <a:endParaRPr lang="sv-FI"/>
          </a:p>
        </p:txBody>
      </p:sp>
      <p:sp>
        <p:nvSpPr>
          <p:cNvPr id="5" name="Slide Number Placeholder 4"/>
          <p:cNvSpPr>
            <a:spLocks noGrp="1"/>
          </p:cNvSpPr>
          <p:nvPr>
            <p:ph type="sldNum" sz="quarter" idx="11"/>
          </p:nvPr>
        </p:nvSpPr>
        <p:spPr/>
        <p:txBody>
          <a:bodyPr/>
          <a:lstStyle/>
          <a:p>
            <a:fld id="{690E1CC5-B245-4238-855C-15FB8242853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FI" dirty="0" err="1" smtClean="0"/>
              <a:t>Yasmin</a:t>
            </a:r>
            <a:r>
              <a:rPr lang="sv-FI" dirty="0" smtClean="0"/>
              <a:t>:</a:t>
            </a:r>
            <a:r>
              <a:rPr lang="sv-FI" baseline="0" dirty="0" smtClean="0"/>
              <a:t> går i praktiken så att länken skickas ut av amanuensen/civiltjänstgöraren, några påminnelser brukar behövas. Resultatens sammanställs i en </a:t>
            </a:r>
            <a:r>
              <a:rPr lang="sv-FI" baseline="0" dirty="0" err="1" smtClean="0"/>
              <a:t>excelfil</a:t>
            </a:r>
            <a:r>
              <a:rPr lang="sv-FI" baseline="0" dirty="0" smtClean="0"/>
              <a:t> som sänds åt läraren. I början av blanketten bör studerande lova att svara sakligt på frågorna. Vi har skiftat uppmärksamheten från lärarens framträdande till studerandes egen inlärning, tanken är att studerande ska reflektera över hur väl hen lärt sig under kursen. Mycket rum för egna kommentarer, så om man ändå vill säga något mer specifikt om t.ex. läraren är det inte omöjligt.  </a:t>
            </a:r>
            <a:endParaRPr lang="sv-FI" dirty="0"/>
          </a:p>
        </p:txBody>
      </p:sp>
      <p:sp>
        <p:nvSpPr>
          <p:cNvPr id="4" name="Slide Number Placeholder 3"/>
          <p:cNvSpPr>
            <a:spLocks noGrp="1"/>
          </p:cNvSpPr>
          <p:nvPr>
            <p:ph type="sldNum" sz="quarter" idx="10"/>
          </p:nvPr>
        </p:nvSpPr>
        <p:spPr/>
        <p:txBody>
          <a:bodyPr/>
          <a:lstStyle/>
          <a:p>
            <a:fld id="{E25EB0E9-5A5B-774B-B029-98E81D5F5AB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FI" dirty="0" smtClean="0"/>
              <a:t>Alexandra? </a:t>
            </a:r>
            <a:endParaRPr lang="sv-FI" dirty="0"/>
          </a:p>
        </p:txBody>
      </p:sp>
      <p:sp>
        <p:nvSpPr>
          <p:cNvPr id="4" name="Slide Number Placeholder 3"/>
          <p:cNvSpPr>
            <a:spLocks noGrp="1"/>
          </p:cNvSpPr>
          <p:nvPr>
            <p:ph type="sldNum" sz="quarter" idx="10"/>
          </p:nvPr>
        </p:nvSpPr>
        <p:spPr/>
        <p:txBody>
          <a:bodyPr/>
          <a:lstStyle/>
          <a:p>
            <a:fld id="{E25EB0E9-5A5B-774B-B029-98E81D5F5AB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FI" dirty="0" err="1" smtClean="0"/>
              <a:t>Yasmin</a:t>
            </a:r>
            <a:r>
              <a:rPr lang="sv-FI" dirty="0" smtClean="0"/>
              <a:t>: har</a:t>
            </a:r>
            <a:r>
              <a:rPr lang="sv-FI" baseline="0" dirty="0" smtClean="0"/>
              <a:t> visat sig vara speciellt nyttigt när det kommer till timlärare, är en mycket bra bas för diskussion inför nästa år och också en kanal för lärare att uttrycka önskemål för vad </a:t>
            </a:r>
            <a:r>
              <a:rPr lang="sv-FI" baseline="0" dirty="0" err="1" smtClean="0"/>
              <a:t>insten</a:t>
            </a:r>
            <a:r>
              <a:rPr lang="sv-FI" baseline="0" dirty="0" smtClean="0"/>
              <a:t> kunde göra för att underlätta. Speciellt viktigt när kurserna är nya/stora förändringar gjorts, men vore bra att få in detta som en årlig självvärdering som skulle fungera främst som lärarens eget utvecklingsverktyg och påminnelsehäfte om tankar kursen väckt detta år. Saker som kommit upp och som </a:t>
            </a:r>
            <a:r>
              <a:rPr lang="sv-FI" baseline="0" dirty="0" err="1" smtClean="0"/>
              <a:t>insten</a:t>
            </a:r>
            <a:r>
              <a:rPr lang="sv-FI" baseline="0" dirty="0" smtClean="0"/>
              <a:t> har kunnat åtgärda gäller t.ex. praktiska arrangemang som utrymmen, tider, kursmaterialets tillgänglighet, men också behov av möten med andra lärare och diskussioner om progression. </a:t>
            </a:r>
            <a:endParaRPr lang="sv-FI" dirty="0"/>
          </a:p>
        </p:txBody>
      </p:sp>
      <p:sp>
        <p:nvSpPr>
          <p:cNvPr id="4" name="Slide Number Placeholder 3"/>
          <p:cNvSpPr>
            <a:spLocks noGrp="1"/>
          </p:cNvSpPr>
          <p:nvPr>
            <p:ph type="sldNum" sz="quarter" idx="10"/>
          </p:nvPr>
        </p:nvSpPr>
        <p:spPr/>
        <p:txBody>
          <a:bodyPr/>
          <a:lstStyle/>
          <a:p>
            <a:fld id="{E25EB0E9-5A5B-774B-B029-98E81D5F5AB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FI" dirty="0" smtClean="0"/>
              <a:t>Alexandra?</a:t>
            </a:r>
            <a:endParaRPr lang="sv-FI" dirty="0"/>
          </a:p>
        </p:txBody>
      </p:sp>
      <p:sp>
        <p:nvSpPr>
          <p:cNvPr id="4" name="Slide Number Placeholder 3"/>
          <p:cNvSpPr>
            <a:spLocks noGrp="1"/>
          </p:cNvSpPr>
          <p:nvPr>
            <p:ph type="sldNum" sz="quarter" idx="10"/>
          </p:nvPr>
        </p:nvSpPr>
        <p:spPr/>
        <p:txBody>
          <a:bodyPr/>
          <a:lstStyle/>
          <a:p>
            <a:fld id="{E25EB0E9-5A5B-774B-B029-98E81D5F5ABC}"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i-FI"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Click to edit Master subtitle style</a:t>
            </a:r>
            <a:endParaRPr lang="en-US"/>
          </a:p>
        </p:txBody>
      </p:sp>
      <p:sp>
        <p:nvSpPr>
          <p:cNvPr id="4" name="Date Placeholder 3"/>
          <p:cNvSpPr>
            <a:spLocks noGrp="1"/>
          </p:cNvSpPr>
          <p:nvPr>
            <p:ph type="dt" sz="half" idx="10"/>
          </p:nvPr>
        </p:nvSpPr>
        <p:spPr/>
        <p:txBody>
          <a:bodyPr/>
          <a:lstStyle/>
          <a:p>
            <a:fld id="{46F59687-145B-6D4C-88D6-ACD2E6D32B76}" type="datetimeFigureOut">
              <a:rPr lang="en-US" smtClean="0"/>
              <a:pPr/>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1FF97-C62A-1249-A5AC-51144DB91B09}" type="slidenum">
              <a:rPr lang="en-US" smtClean="0"/>
              <a:pPr/>
              <a:t>‹#›</a:t>
            </a:fld>
            <a:endParaRPr lang="en-US"/>
          </a:p>
        </p:txBody>
      </p:sp>
    </p:spTree>
    <p:extLst>
      <p:ext uri="{BB962C8B-B14F-4D97-AF65-F5344CB8AC3E}">
        <p14:creationId xmlns:p14="http://schemas.microsoft.com/office/powerpoint/2010/main" xmlns="" val="3947202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a:p>
        </p:txBody>
      </p:sp>
      <p:sp>
        <p:nvSpPr>
          <p:cNvPr id="4" name="Date Placeholder 3"/>
          <p:cNvSpPr>
            <a:spLocks noGrp="1"/>
          </p:cNvSpPr>
          <p:nvPr>
            <p:ph type="dt" sz="half" idx="10"/>
          </p:nvPr>
        </p:nvSpPr>
        <p:spPr/>
        <p:txBody>
          <a:bodyPr/>
          <a:lstStyle/>
          <a:p>
            <a:fld id="{46F59687-145B-6D4C-88D6-ACD2E6D32B76}" type="datetimeFigureOut">
              <a:rPr lang="en-US" smtClean="0"/>
              <a:pPr/>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1FF97-C62A-1249-A5AC-51144DB91B09}" type="slidenum">
              <a:rPr lang="en-US" smtClean="0"/>
              <a:pPr/>
              <a:t>‹#›</a:t>
            </a:fld>
            <a:endParaRPr lang="en-US"/>
          </a:p>
        </p:txBody>
      </p:sp>
    </p:spTree>
    <p:extLst>
      <p:ext uri="{BB962C8B-B14F-4D97-AF65-F5344CB8AC3E}">
        <p14:creationId xmlns:p14="http://schemas.microsoft.com/office/powerpoint/2010/main" xmlns="" val="43936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i-FI"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a:p>
        </p:txBody>
      </p:sp>
      <p:sp>
        <p:nvSpPr>
          <p:cNvPr id="4" name="Date Placeholder 3"/>
          <p:cNvSpPr>
            <a:spLocks noGrp="1"/>
          </p:cNvSpPr>
          <p:nvPr>
            <p:ph type="dt" sz="half" idx="10"/>
          </p:nvPr>
        </p:nvSpPr>
        <p:spPr/>
        <p:txBody>
          <a:bodyPr/>
          <a:lstStyle/>
          <a:p>
            <a:fld id="{46F59687-145B-6D4C-88D6-ACD2E6D32B76}" type="datetimeFigureOut">
              <a:rPr lang="en-US" smtClean="0"/>
              <a:pPr/>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1FF97-C62A-1249-A5AC-51144DB91B09}" type="slidenum">
              <a:rPr lang="en-US" smtClean="0"/>
              <a:pPr/>
              <a:t>‹#›</a:t>
            </a:fld>
            <a:endParaRPr lang="en-US"/>
          </a:p>
        </p:txBody>
      </p:sp>
    </p:spTree>
    <p:extLst>
      <p:ext uri="{BB962C8B-B14F-4D97-AF65-F5344CB8AC3E}">
        <p14:creationId xmlns:p14="http://schemas.microsoft.com/office/powerpoint/2010/main" xmlns="" val="3969588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Click to edit Master title style</a:t>
            </a:r>
            <a:endParaRPr lang="en-US"/>
          </a:p>
        </p:txBody>
      </p:sp>
      <p:sp>
        <p:nvSpPr>
          <p:cNvPr id="3" name="Content Placeholder 2"/>
          <p:cNvSpPr>
            <a:spLocks noGrp="1"/>
          </p:cNvSpPr>
          <p:nvPr>
            <p:ph idx="1"/>
          </p:nvPr>
        </p:nvSpPr>
        <p:spPr/>
        <p:txBody>
          <a:body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a:p>
        </p:txBody>
      </p:sp>
      <p:sp>
        <p:nvSpPr>
          <p:cNvPr id="4" name="Date Placeholder 3"/>
          <p:cNvSpPr>
            <a:spLocks noGrp="1"/>
          </p:cNvSpPr>
          <p:nvPr>
            <p:ph type="dt" sz="half" idx="10"/>
          </p:nvPr>
        </p:nvSpPr>
        <p:spPr/>
        <p:txBody>
          <a:bodyPr/>
          <a:lstStyle/>
          <a:p>
            <a:fld id="{46F59687-145B-6D4C-88D6-ACD2E6D32B76}" type="datetimeFigureOut">
              <a:rPr lang="en-US" smtClean="0"/>
              <a:pPr/>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1FF97-C62A-1249-A5AC-51144DB91B09}" type="slidenum">
              <a:rPr lang="en-US" smtClean="0"/>
              <a:pPr/>
              <a:t>‹#›</a:t>
            </a:fld>
            <a:endParaRPr lang="en-US"/>
          </a:p>
        </p:txBody>
      </p:sp>
    </p:spTree>
    <p:extLst>
      <p:ext uri="{BB962C8B-B14F-4D97-AF65-F5344CB8AC3E}">
        <p14:creationId xmlns:p14="http://schemas.microsoft.com/office/powerpoint/2010/main" xmlns="" val="2284743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i-FI"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Click to edit Master text styles</a:t>
            </a:r>
          </a:p>
        </p:txBody>
      </p:sp>
      <p:sp>
        <p:nvSpPr>
          <p:cNvPr id="4" name="Date Placeholder 3"/>
          <p:cNvSpPr>
            <a:spLocks noGrp="1"/>
          </p:cNvSpPr>
          <p:nvPr>
            <p:ph type="dt" sz="half" idx="10"/>
          </p:nvPr>
        </p:nvSpPr>
        <p:spPr/>
        <p:txBody>
          <a:bodyPr/>
          <a:lstStyle/>
          <a:p>
            <a:fld id="{46F59687-145B-6D4C-88D6-ACD2E6D32B76}" type="datetimeFigureOut">
              <a:rPr lang="en-US" smtClean="0"/>
              <a:pPr/>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1FF97-C62A-1249-A5AC-51144DB91B09}" type="slidenum">
              <a:rPr lang="en-US" smtClean="0"/>
              <a:pPr/>
              <a:t>‹#›</a:t>
            </a:fld>
            <a:endParaRPr lang="en-US"/>
          </a:p>
        </p:txBody>
      </p:sp>
    </p:spTree>
    <p:extLst>
      <p:ext uri="{BB962C8B-B14F-4D97-AF65-F5344CB8AC3E}">
        <p14:creationId xmlns:p14="http://schemas.microsoft.com/office/powerpoint/2010/main" xmlns="" val="4194145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a:p>
        </p:txBody>
      </p:sp>
      <p:sp>
        <p:nvSpPr>
          <p:cNvPr id="5" name="Date Placeholder 4"/>
          <p:cNvSpPr>
            <a:spLocks noGrp="1"/>
          </p:cNvSpPr>
          <p:nvPr>
            <p:ph type="dt" sz="half" idx="10"/>
          </p:nvPr>
        </p:nvSpPr>
        <p:spPr/>
        <p:txBody>
          <a:bodyPr/>
          <a:lstStyle/>
          <a:p>
            <a:fld id="{46F59687-145B-6D4C-88D6-ACD2E6D32B76}" type="datetimeFigureOut">
              <a:rPr lang="en-US" smtClean="0"/>
              <a:pPr/>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61FF97-C62A-1249-A5AC-51144DB91B09}" type="slidenum">
              <a:rPr lang="en-US" smtClean="0"/>
              <a:pPr/>
              <a:t>‹#›</a:t>
            </a:fld>
            <a:endParaRPr lang="en-US"/>
          </a:p>
        </p:txBody>
      </p:sp>
    </p:spTree>
    <p:extLst>
      <p:ext uri="{BB962C8B-B14F-4D97-AF65-F5344CB8AC3E}">
        <p14:creationId xmlns:p14="http://schemas.microsoft.com/office/powerpoint/2010/main" xmlns="" val="3621881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a:p>
        </p:txBody>
      </p:sp>
      <p:sp>
        <p:nvSpPr>
          <p:cNvPr id="7" name="Date Placeholder 6"/>
          <p:cNvSpPr>
            <a:spLocks noGrp="1"/>
          </p:cNvSpPr>
          <p:nvPr>
            <p:ph type="dt" sz="half" idx="10"/>
          </p:nvPr>
        </p:nvSpPr>
        <p:spPr/>
        <p:txBody>
          <a:bodyPr/>
          <a:lstStyle/>
          <a:p>
            <a:fld id="{46F59687-145B-6D4C-88D6-ACD2E6D32B76}" type="datetimeFigureOut">
              <a:rPr lang="en-US" smtClean="0"/>
              <a:pPr/>
              <a:t>12/2/2014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61FF97-C62A-1249-A5AC-51144DB91B09}" type="slidenum">
              <a:rPr lang="en-US" smtClean="0"/>
              <a:pPr/>
              <a:t>‹#›</a:t>
            </a:fld>
            <a:endParaRPr lang="en-US"/>
          </a:p>
        </p:txBody>
      </p:sp>
    </p:spTree>
    <p:extLst>
      <p:ext uri="{BB962C8B-B14F-4D97-AF65-F5344CB8AC3E}">
        <p14:creationId xmlns:p14="http://schemas.microsoft.com/office/powerpoint/2010/main" xmlns="" val="495006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Click to edit Master title style</a:t>
            </a:r>
            <a:endParaRPr lang="en-US"/>
          </a:p>
        </p:txBody>
      </p:sp>
      <p:sp>
        <p:nvSpPr>
          <p:cNvPr id="3" name="Date Placeholder 2"/>
          <p:cNvSpPr>
            <a:spLocks noGrp="1"/>
          </p:cNvSpPr>
          <p:nvPr>
            <p:ph type="dt" sz="half" idx="10"/>
          </p:nvPr>
        </p:nvSpPr>
        <p:spPr/>
        <p:txBody>
          <a:bodyPr/>
          <a:lstStyle/>
          <a:p>
            <a:fld id="{46F59687-145B-6D4C-88D6-ACD2E6D32B76}" type="datetimeFigureOut">
              <a:rPr lang="en-US" smtClean="0"/>
              <a:pPr/>
              <a:t>12/2/2014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61FF97-C62A-1249-A5AC-51144DB91B09}" type="slidenum">
              <a:rPr lang="en-US" smtClean="0"/>
              <a:pPr/>
              <a:t>‹#›</a:t>
            </a:fld>
            <a:endParaRPr lang="en-US"/>
          </a:p>
        </p:txBody>
      </p:sp>
    </p:spTree>
    <p:extLst>
      <p:ext uri="{BB962C8B-B14F-4D97-AF65-F5344CB8AC3E}">
        <p14:creationId xmlns:p14="http://schemas.microsoft.com/office/powerpoint/2010/main" xmlns="" val="366501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F59687-145B-6D4C-88D6-ACD2E6D32B76}" type="datetimeFigureOut">
              <a:rPr lang="en-US" smtClean="0"/>
              <a:pPr/>
              <a:t>12/2/2014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61FF97-C62A-1249-A5AC-51144DB91B09}" type="slidenum">
              <a:rPr lang="en-US" smtClean="0"/>
              <a:pPr/>
              <a:t>‹#›</a:t>
            </a:fld>
            <a:endParaRPr lang="en-US"/>
          </a:p>
        </p:txBody>
      </p:sp>
    </p:spTree>
    <p:extLst>
      <p:ext uri="{BB962C8B-B14F-4D97-AF65-F5344CB8AC3E}">
        <p14:creationId xmlns:p14="http://schemas.microsoft.com/office/powerpoint/2010/main" xmlns="" val="1711967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i-FI"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Click to edit Master text styles</a:t>
            </a:r>
          </a:p>
        </p:txBody>
      </p:sp>
      <p:sp>
        <p:nvSpPr>
          <p:cNvPr id="5" name="Date Placeholder 4"/>
          <p:cNvSpPr>
            <a:spLocks noGrp="1"/>
          </p:cNvSpPr>
          <p:nvPr>
            <p:ph type="dt" sz="half" idx="10"/>
          </p:nvPr>
        </p:nvSpPr>
        <p:spPr/>
        <p:txBody>
          <a:bodyPr/>
          <a:lstStyle/>
          <a:p>
            <a:fld id="{46F59687-145B-6D4C-88D6-ACD2E6D32B76}" type="datetimeFigureOut">
              <a:rPr lang="en-US" smtClean="0"/>
              <a:pPr/>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61FF97-C62A-1249-A5AC-51144DB91B09}" type="slidenum">
              <a:rPr lang="en-US" smtClean="0"/>
              <a:pPr/>
              <a:t>‹#›</a:t>
            </a:fld>
            <a:endParaRPr lang="en-US"/>
          </a:p>
        </p:txBody>
      </p:sp>
    </p:spTree>
    <p:extLst>
      <p:ext uri="{BB962C8B-B14F-4D97-AF65-F5344CB8AC3E}">
        <p14:creationId xmlns:p14="http://schemas.microsoft.com/office/powerpoint/2010/main" xmlns="" val="245757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i-FI"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Click to edit Master text styles</a:t>
            </a:r>
          </a:p>
        </p:txBody>
      </p:sp>
      <p:sp>
        <p:nvSpPr>
          <p:cNvPr id="5" name="Date Placeholder 4"/>
          <p:cNvSpPr>
            <a:spLocks noGrp="1"/>
          </p:cNvSpPr>
          <p:nvPr>
            <p:ph type="dt" sz="half" idx="10"/>
          </p:nvPr>
        </p:nvSpPr>
        <p:spPr/>
        <p:txBody>
          <a:bodyPr/>
          <a:lstStyle/>
          <a:p>
            <a:fld id="{46F59687-145B-6D4C-88D6-ACD2E6D32B76}" type="datetimeFigureOut">
              <a:rPr lang="en-US" smtClean="0"/>
              <a:pPr/>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61FF97-C62A-1249-A5AC-51144DB91B09}" type="slidenum">
              <a:rPr lang="en-US" smtClean="0"/>
              <a:pPr/>
              <a:t>‹#›</a:t>
            </a:fld>
            <a:endParaRPr lang="en-US"/>
          </a:p>
        </p:txBody>
      </p:sp>
    </p:spTree>
    <p:extLst>
      <p:ext uri="{BB962C8B-B14F-4D97-AF65-F5344CB8AC3E}">
        <p14:creationId xmlns:p14="http://schemas.microsoft.com/office/powerpoint/2010/main" xmlns="" val="4095334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F59687-145B-6D4C-88D6-ACD2E6D32B76}" type="datetimeFigureOut">
              <a:rPr lang="en-US" smtClean="0"/>
              <a:pPr/>
              <a:t>12/2/2014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61FF97-C62A-1249-A5AC-51144DB91B09}" type="slidenum">
              <a:rPr lang="en-US" smtClean="0"/>
              <a:pPr/>
              <a:t>‹#›</a:t>
            </a:fld>
            <a:endParaRPr lang="en-US"/>
          </a:p>
        </p:txBody>
      </p:sp>
    </p:spTree>
    <p:extLst>
      <p:ext uri="{BB962C8B-B14F-4D97-AF65-F5344CB8AC3E}">
        <p14:creationId xmlns:p14="http://schemas.microsoft.com/office/powerpoint/2010/main" xmlns="" val="1467782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8635"/>
            <a:ext cx="7772400" cy="2221816"/>
          </a:xfrm>
        </p:spPr>
        <p:txBody>
          <a:bodyPr>
            <a:normAutofit/>
          </a:bodyPr>
          <a:lstStyle/>
          <a:p>
            <a:r>
              <a:rPr lang="sv-FI" b="1" dirty="0" smtClean="0">
                <a:solidFill>
                  <a:srgbClr val="0070C0"/>
                </a:solidFill>
                <a:effectLst>
                  <a:outerShdw blurRad="38100" dist="38100" dir="2700000" algn="tl">
                    <a:srgbClr val="000000">
                      <a:alpha val="43137"/>
                    </a:srgbClr>
                  </a:outerShdw>
                </a:effectLst>
              </a:rPr>
              <a:t>Systematisk kursutvärdering och uppföljningsformer </a:t>
            </a:r>
            <a:br>
              <a:rPr lang="sv-FI" b="1" dirty="0" smtClean="0">
                <a:solidFill>
                  <a:srgbClr val="0070C0"/>
                </a:solidFill>
                <a:effectLst>
                  <a:outerShdw blurRad="38100" dist="38100" dir="2700000" algn="tl">
                    <a:srgbClr val="000000">
                      <a:alpha val="43137"/>
                    </a:srgbClr>
                  </a:outerShdw>
                </a:effectLst>
              </a:rPr>
            </a:br>
            <a:r>
              <a:rPr lang="sv-FI" b="1" dirty="0" smtClean="0">
                <a:solidFill>
                  <a:srgbClr val="0070C0"/>
                </a:solidFill>
                <a:effectLst>
                  <a:outerShdw blurRad="38100" dist="38100" dir="2700000" algn="tl">
                    <a:srgbClr val="000000">
                      <a:alpha val="43137"/>
                    </a:srgbClr>
                  </a:outerShdw>
                </a:effectLst>
              </a:rPr>
              <a:t>Workshop</a:t>
            </a:r>
            <a:endParaRPr lang="en-US" dirty="0">
              <a:solidFill>
                <a:schemeClr val="tx2"/>
              </a:solidFill>
            </a:endParaRPr>
          </a:p>
        </p:txBody>
      </p:sp>
      <p:sp>
        <p:nvSpPr>
          <p:cNvPr id="3" name="Subtitle 2"/>
          <p:cNvSpPr>
            <a:spLocks noGrp="1"/>
          </p:cNvSpPr>
          <p:nvPr>
            <p:ph type="subTitle" idx="1"/>
          </p:nvPr>
        </p:nvSpPr>
        <p:spPr>
          <a:xfrm>
            <a:off x="685800" y="3886199"/>
            <a:ext cx="7772399" cy="2458329"/>
          </a:xfrm>
        </p:spPr>
        <p:txBody>
          <a:bodyPr>
            <a:normAutofit/>
          </a:bodyPr>
          <a:lstStyle/>
          <a:p>
            <a:r>
              <a:rPr lang="en-US" dirty="0" err="1" smtClean="0"/>
              <a:t>Bättre</a:t>
            </a:r>
            <a:r>
              <a:rPr lang="en-US" dirty="0" smtClean="0"/>
              <a:t> </a:t>
            </a:r>
            <a:r>
              <a:rPr lang="en-US" dirty="0" err="1" smtClean="0"/>
              <a:t>lärande</a:t>
            </a:r>
            <a:r>
              <a:rPr lang="en-US" dirty="0" smtClean="0"/>
              <a:t>! </a:t>
            </a:r>
          </a:p>
          <a:p>
            <a:r>
              <a:rPr lang="en-US" dirty="0" err="1" smtClean="0"/>
              <a:t>Toppenheternas</a:t>
            </a:r>
            <a:r>
              <a:rPr lang="en-US" dirty="0" smtClean="0"/>
              <a:t> </a:t>
            </a:r>
            <a:r>
              <a:rPr lang="en-US" dirty="0" err="1" smtClean="0"/>
              <a:t>avslutningsfestival</a:t>
            </a:r>
            <a:r>
              <a:rPr lang="en-US" dirty="0" smtClean="0"/>
              <a:t> 3.12.2014</a:t>
            </a:r>
          </a:p>
          <a:p>
            <a:r>
              <a:rPr lang="en-US" dirty="0" smtClean="0"/>
              <a:t>Alexandra </a:t>
            </a:r>
            <a:r>
              <a:rPr lang="en-US" dirty="0" err="1" smtClean="0"/>
              <a:t>Elsing</a:t>
            </a:r>
            <a:r>
              <a:rPr lang="en-US" dirty="0" smtClean="0"/>
              <a:t>, </a:t>
            </a:r>
            <a:r>
              <a:rPr lang="en-US" dirty="0" err="1" smtClean="0"/>
              <a:t>Yasmin</a:t>
            </a:r>
            <a:r>
              <a:rPr lang="en-US" dirty="0" smtClean="0"/>
              <a:t> </a:t>
            </a:r>
            <a:r>
              <a:rPr lang="en-US" dirty="0" err="1" smtClean="0"/>
              <a:t>Nyqvist</a:t>
            </a:r>
            <a:r>
              <a:rPr lang="en-US" dirty="0" smtClean="0"/>
              <a:t>, </a:t>
            </a:r>
            <a:r>
              <a:rPr lang="en-US" dirty="0" err="1" smtClean="0"/>
              <a:t>Pekka</a:t>
            </a:r>
            <a:r>
              <a:rPr lang="en-US" dirty="0" smtClean="0"/>
              <a:t> </a:t>
            </a:r>
            <a:r>
              <a:rPr lang="en-US" dirty="0" err="1" smtClean="0"/>
              <a:t>Santtila</a:t>
            </a:r>
            <a:endParaRPr lang="en-US" dirty="0"/>
          </a:p>
        </p:txBody>
      </p:sp>
    </p:spTree>
    <p:extLst>
      <p:ext uri="{BB962C8B-B14F-4D97-AF65-F5344CB8AC3E}">
        <p14:creationId xmlns:p14="http://schemas.microsoft.com/office/powerpoint/2010/main" xmlns="" val="2929549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FI" sz="4000" b="1" dirty="0" smtClean="0">
                <a:solidFill>
                  <a:srgbClr val="0070C0"/>
                </a:solidFill>
                <a:effectLst>
                  <a:outerShdw blurRad="38100" dist="38100" dir="2700000" algn="tl">
                    <a:srgbClr val="000000">
                      <a:alpha val="43137"/>
                    </a:srgbClr>
                  </a:outerShdw>
                </a:effectLst>
              </a:rPr>
              <a:t>Målsättningen med kursutvärderingen</a:t>
            </a:r>
            <a:endParaRPr lang="sv-FI" sz="4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0" y="1600200"/>
            <a:ext cx="7659077" cy="4525963"/>
          </a:xfrm>
        </p:spPr>
        <p:txBody>
          <a:bodyPr>
            <a:normAutofit/>
          </a:bodyPr>
          <a:lstStyle/>
          <a:p>
            <a:r>
              <a:rPr lang="en-US" sz="2800" dirty="0" err="1" smtClean="0"/>
              <a:t>Att</a:t>
            </a:r>
            <a:r>
              <a:rPr lang="en-US" sz="2800" dirty="0" smtClean="0"/>
              <a:t> </a:t>
            </a:r>
            <a:r>
              <a:rPr lang="en-US" sz="2800" dirty="0" err="1" smtClean="0"/>
              <a:t>stöda</a:t>
            </a:r>
            <a:r>
              <a:rPr lang="en-US" sz="2800" dirty="0" smtClean="0"/>
              <a:t> </a:t>
            </a:r>
            <a:r>
              <a:rPr lang="en-US" sz="2800" dirty="0" err="1" smtClean="0"/>
              <a:t>läraren</a:t>
            </a:r>
            <a:r>
              <a:rPr lang="en-US" sz="2800" dirty="0" smtClean="0"/>
              <a:t> </a:t>
            </a:r>
            <a:r>
              <a:rPr lang="en-US" sz="2800" dirty="0" err="1" smtClean="0"/>
              <a:t>och</a:t>
            </a:r>
            <a:r>
              <a:rPr lang="en-US" sz="2800" dirty="0" smtClean="0"/>
              <a:t> </a:t>
            </a:r>
            <a:r>
              <a:rPr lang="en-US" sz="2800" dirty="0" err="1" smtClean="0"/>
              <a:t>institutionen</a:t>
            </a:r>
            <a:r>
              <a:rPr lang="en-US" sz="2800" dirty="0" smtClean="0"/>
              <a:t> </a:t>
            </a:r>
            <a:r>
              <a:rPr lang="en-US" sz="2800" dirty="0" err="1" smtClean="0"/>
              <a:t>i</a:t>
            </a:r>
            <a:r>
              <a:rPr lang="en-US" sz="2800" dirty="0" smtClean="0"/>
              <a:t> </a:t>
            </a:r>
            <a:r>
              <a:rPr lang="en-US" sz="2800" dirty="0" err="1" smtClean="0"/>
              <a:t>upprätthållandet</a:t>
            </a:r>
            <a:r>
              <a:rPr lang="en-US" sz="2800" dirty="0" smtClean="0"/>
              <a:t> </a:t>
            </a:r>
            <a:r>
              <a:rPr lang="en-US" sz="2800" dirty="0" err="1" smtClean="0"/>
              <a:t>av</a:t>
            </a:r>
            <a:r>
              <a:rPr lang="en-US" sz="2800" dirty="0" smtClean="0"/>
              <a:t> </a:t>
            </a:r>
            <a:r>
              <a:rPr lang="en-US" sz="2800" dirty="0" err="1" smtClean="0"/>
              <a:t>undervisningens</a:t>
            </a:r>
            <a:r>
              <a:rPr lang="en-US" sz="2800" dirty="0" smtClean="0"/>
              <a:t> </a:t>
            </a:r>
            <a:r>
              <a:rPr lang="en-US" sz="2800" dirty="0" err="1" smtClean="0"/>
              <a:t>och</a:t>
            </a:r>
            <a:r>
              <a:rPr lang="en-US" sz="2800" dirty="0" smtClean="0"/>
              <a:t> </a:t>
            </a:r>
            <a:r>
              <a:rPr lang="en-US" sz="2800" dirty="0" err="1" smtClean="0"/>
              <a:t>kursernas</a:t>
            </a:r>
            <a:r>
              <a:rPr lang="en-US" sz="2800" dirty="0" smtClean="0"/>
              <a:t> </a:t>
            </a:r>
            <a:r>
              <a:rPr lang="en-US" sz="2800" dirty="0" err="1" smtClean="0"/>
              <a:t>kvalitet</a:t>
            </a:r>
            <a:r>
              <a:rPr lang="en-US" sz="2800" dirty="0" smtClean="0"/>
              <a:t> </a:t>
            </a:r>
          </a:p>
          <a:p>
            <a:pPr>
              <a:buNone/>
            </a:pPr>
            <a:endParaRPr lang="en-US" sz="2800" dirty="0" smtClean="0"/>
          </a:p>
          <a:p>
            <a:r>
              <a:rPr lang="en-US" sz="2800" dirty="0" err="1" smtClean="0"/>
              <a:t>Att</a:t>
            </a:r>
            <a:r>
              <a:rPr lang="en-US" sz="2800" dirty="0" smtClean="0"/>
              <a:t> </a:t>
            </a:r>
            <a:r>
              <a:rPr lang="en-US" sz="2800" dirty="0" err="1" smtClean="0"/>
              <a:t>förbättra</a:t>
            </a:r>
            <a:r>
              <a:rPr lang="en-US" sz="2800" dirty="0" smtClean="0"/>
              <a:t> </a:t>
            </a:r>
            <a:r>
              <a:rPr lang="en-US" sz="2800" dirty="0" err="1" smtClean="0"/>
              <a:t>undervisningen</a:t>
            </a:r>
            <a:r>
              <a:rPr lang="en-US" sz="2800" dirty="0" smtClean="0"/>
              <a:t> </a:t>
            </a:r>
            <a:r>
              <a:rPr lang="en-US" sz="2800" dirty="0" err="1" smtClean="0"/>
              <a:t>och</a:t>
            </a:r>
            <a:r>
              <a:rPr lang="en-US" sz="2800" dirty="0" smtClean="0"/>
              <a:t> </a:t>
            </a:r>
            <a:r>
              <a:rPr lang="en-US" sz="2800" dirty="0" err="1" smtClean="0"/>
              <a:t>kurserna</a:t>
            </a:r>
            <a:r>
              <a:rPr lang="en-US" sz="2800" dirty="0" smtClean="0"/>
              <a:t> </a:t>
            </a:r>
            <a:r>
              <a:rPr lang="en-US" sz="2800" dirty="0" err="1" smtClean="0"/>
              <a:t>och</a:t>
            </a:r>
            <a:r>
              <a:rPr lang="en-US" sz="2800" dirty="0" smtClean="0"/>
              <a:t> </a:t>
            </a:r>
            <a:r>
              <a:rPr lang="en-US" sz="2800" dirty="0" err="1" smtClean="0"/>
              <a:t>i</a:t>
            </a:r>
            <a:r>
              <a:rPr lang="en-US" sz="2800" dirty="0" smtClean="0"/>
              <a:t> </a:t>
            </a:r>
            <a:r>
              <a:rPr lang="en-US" sz="2800" dirty="0" err="1" smtClean="0"/>
              <a:t>slutändan</a:t>
            </a:r>
            <a:r>
              <a:rPr lang="en-US" sz="2800" dirty="0" smtClean="0"/>
              <a:t> </a:t>
            </a:r>
            <a:r>
              <a:rPr lang="en-US" sz="2800" dirty="0" err="1" smtClean="0"/>
              <a:t>studerandes</a:t>
            </a:r>
            <a:r>
              <a:rPr lang="en-US" sz="2800" dirty="0" smtClean="0"/>
              <a:t> </a:t>
            </a:r>
            <a:r>
              <a:rPr lang="en-US" sz="2800" dirty="0" err="1" smtClean="0"/>
              <a:t>yrkeskompetens</a:t>
            </a:r>
            <a:endParaRPr lang="en-US" sz="2800" dirty="0" smtClean="0"/>
          </a:p>
          <a:p>
            <a:pPr>
              <a:buNone/>
            </a:pPr>
            <a:endParaRPr lang="en-US" sz="2800" dirty="0" smtClean="0"/>
          </a:p>
        </p:txBody>
      </p:sp>
    </p:spTree>
    <p:extLst>
      <p:ext uri="{BB962C8B-B14F-4D97-AF65-F5344CB8AC3E}">
        <p14:creationId xmlns:p14="http://schemas.microsoft.com/office/powerpoint/2010/main" xmlns="" val="2478064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Box 1"/>
          <p:cNvSpPr txBox="1">
            <a:spLocks noChangeArrowheads="1"/>
          </p:cNvSpPr>
          <p:nvPr/>
        </p:nvSpPr>
        <p:spPr bwMode="auto">
          <a:xfrm>
            <a:off x="395536" y="215062"/>
            <a:ext cx="8280400" cy="584776"/>
          </a:xfrm>
          <a:prstGeom prst="rect">
            <a:avLst/>
          </a:prstGeom>
          <a:noFill/>
          <a:ln w="9525">
            <a:noFill/>
            <a:miter lim="800000"/>
            <a:headEnd/>
            <a:tailEnd/>
          </a:ln>
        </p:spPr>
        <p:txBody>
          <a:bodyPr wrap="square">
            <a:spAutoFit/>
          </a:bodyPr>
          <a:lstStyle/>
          <a:p>
            <a:pPr algn="ctr"/>
            <a:r>
              <a:rPr lang="sv-FI" sz="3200" b="1" dirty="0">
                <a:solidFill>
                  <a:srgbClr val="0070C0"/>
                </a:solidFill>
                <a:effectLst>
                  <a:outerShdw blurRad="38100" dist="38100" dir="2700000" algn="tl">
                    <a:srgbClr val="000000">
                      <a:alpha val="43137"/>
                    </a:srgbClr>
                  </a:outerShdw>
                </a:effectLst>
              </a:rPr>
              <a:t>Kursutvärdering och vidareutveckling av kurser</a:t>
            </a:r>
            <a:endParaRPr lang="sv-FI" sz="3200" dirty="0">
              <a:effectLst>
                <a:outerShdw blurRad="38100" dist="38100" dir="2700000" algn="tl">
                  <a:srgbClr val="000000">
                    <a:alpha val="43137"/>
                  </a:srgbClr>
                </a:outerShdw>
              </a:effectLst>
            </a:endParaRPr>
          </a:p>
        </p:txBody>
      </p:sp>
      <p:graphicFrame>
        <p:nvGraphicFramePr>
          <p:cNvPr id="3" name="Diagram 2"/>
          <p:cNvGraphicFramePr/>
          <p:nvPr>
            <p:extLst>
              <p:ext uri="{D42A27DB-BD31-4B8C-83A1-F6EECF244321}">
                <p14:modId xmlns:p14="http://schemas.microsoft.com/office/powerpoint/2010/main" xmlns="" val="120592188"/>
              </p:ext>
            </p:extLst>
          </p:nvPr>
        </p:nvGraphicFramePr>
        <p:xfrm>
          <a:off x="1907704" y="1052736"/>
          <a:ext cx="7200800" cy="5544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le 4"/>
          <p:cNvSpPr>
            <a:spLocks noChangeArrowheads="1"/>
          </p:cNvSpPr>
          <p:nvPr/>
        </p:nvSpPr>
        <p:spPr bwMode="auto">
          <a:xfrm>
            <a:off x="107504" y="4581128"/>
            <a:ext cx="2664296" cy="1296144"/>
          </a:xfrm>
          <a:prstGeom prst="roundRect">
            <a:avLst>
              <a:gd name="adj" fmla="val 16667"/>
            </a:avLst>
          </a:prstGeom>
          <a:gradFill rotWithShape="1">
            <a:gsLst>
              <a:gs pos="0">
                <a:srgbClr val="3A7CCB"/>
              </a:gs>
              <a:gs pos="20000">
                <a:srgbClr val="3C7BC7"/>
              </a:gs>
              <a:gs pos="100000">
                <a:srgbClr val="2C5D98"/>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r>
              <a:rPr lang="en-US" sz="2000" dirty="0" err="1">
                <a:solidFill>
                  <a:srgbClr val="FFFFFF"/>
                </a:solidFill>
              </a:rPr>
              <a:t>Sammanfattning</a:t>
            </a:r>
            <a:r>
              <a:rPr lang="en-US" sz="2000" dirty="0">
                <a:solidFill>
                  <a:srgbClr val="FFFFFF"/>
                </a:solidFill>
              </a:rPr>
              <a:t> </a:t>
            </a:r>
            <a:r>
              <a:rPr lang="en-US" sz="2000" dirty="0" err="1">
                <a:solidFill>
                  <a:srgbClr val="FFFFFF"/>
                </a:solidFill>
              </a:rPr>
              <a:t>av</a:t>
            </a:r>
            <a:r>
              <a:rPr lang="en-US" sz="2000" dirty="0">
                <a:solidFill>
                  <a:srgbClr val="FFFFFF"/>
                </a:solidFill>
              </a:rPr>
              <a:t> </a:t>
            </a:r>
            <a:r>
              <a:rPr lang="en-US" sz="2000" dirty="0" err="1" smtClean="0">
                <a:solidFill>
                  <a:srgbClr val="FFFFFF"/>
                </a:solidFill>
              </a:rPr>
              <a:t>resultat</a:t>
            </a:r>
            <a:r>
              <a:rPr lang="en-US" sz="2000" dirty="0" smtClean="0">
                <a:solidFill>
                  <a:srgbClr val="FFFFFF"/>
                </a:solidFill>
              </a:rPr>
              <a:t>, </a:t>
            </a:r>
            <a:r>
              <a:rPr lang="en-US" sz="2000" dirty="0" err="1" smtClean="0">
                <a:solidFill>
                  <a:srgbClr val="FFFFFF"/>
                </a:solidFill>
              </a:rPr>
              <a:t>diskussion</a:t>
            </a:r>
            <a:r>
              <a:rPr lang="en-US" sz="2000" dirty="0" smtClean="0">
                <a:solidFill>
                  <a:srgbClr val="FFFFFF"/>
                </a:solidFill>
              </a:rPr>
              <a:t> </a:t>
            </a:r>
            <a:r>
              <a:rPr lang="en-US" sz="2000" dirty="0" smtClean="0">
                <a:solidFill>
                  <a:srgbClr val="FFFFFF"/>
                </a:solidFill>
                <a:sym typeface="Wingdings" pitchFamily="2" charset="2"/>
              </a:rPr>
              <a:t></a:t>
            </a:r>
            <a:r>
              <a:rPr lang="en-US" sz="2000" dirty="0" smtClean="0">
                <a:solidFill>
                  <a:srgbClr val="FFFFFF"/>
                </a:solidFill>
              </a:rPr>
              <a:t> </a:t>
            </a:r>
            <a:r>
              <a:rPr lang="en-US" dirty="0" err="1" smtClean="0">
                <a:solidFill>
                  <a:srgbClr val="FFFFFF"/>
                </a:solidFill>
              </a:rPr>
              <a:t>möte</a:t>
            </a:r>
            <a:r>
              <a:rPr lang="en-US" dirty="0" smtClean="0">
                <a:solidFill>
                  <a:srgbClr val="FFFFFF"/>
                </a:solidFill>
              </a:rPr>
              <a:t> med personal &amp; </a:t>
            </a:r>
            <a:r>
              <a:rPr lang="en-US" dirty="0" err="1" smtClean="0">
                <a:solidFill>
                  <a:srgbClr val="FFFFFF"/>
                </a:solidFill>
              </a:rPr>
              <a:t>studentrepresentanter</a:t>
            </a:r>
            <a:endParaRPr lang="en-US" dirty="0">
              <a:solidFill>
                <a:srgbClr val="FFFFFF"/>
              </a:solidFill>
            </a:endParaRPr>
          </a:p>
        </p:txBody>
      </p:sp>
      <p:sp>
        <p:nvSpPr>
          <p:cNvPr id="7" name="Right Arrow 6"/>
          <p:cNvSpPr>
            <a:spLocks noChangeArrowheads="1"/>
          </p:cNvSpPr>
          <p:nvPr/>
        </p:nvSpPr>
        <p:spPr bwMode="auto">
          <a:xfrm rot="11851314">
            <a:off x="2548087" y="5005212"/>
            <a:ext cx="503237" cy="504825"/>
          </a:xfrm>
          <a:prstGeom prst="rightArrow">
            <a:avLst>
              <a:gd name="adj1" fmla="val 50000"/>
              <a:gd name="adj2" fmla="val 50000"/>
            </a:avLst>
          </a:prstGeom>
          <a:gradFill rotWithShape="1">
            <a:gsLst>
              <a:gs pos="0">
                <a:srgbClr val="EDEDED"/>
              </a:gs>
              <a:gs pos="64999">
                <a:srgbClr val="D0D0D0"/>
              </a:gs>
              <a:gs pos="100000">
                <a:srgbClr val="BCBCBC"/>
              </a:gs>
            </a:gsLst>
            <a:lin ang="5400000" scaled="1"/>
          </a:gradFill>
          <a:ln w="9525">
            <a:solidFill>
              <a:srgbClr val="000000"/>
            </a:solidFill>
            <a:miter lim="800000"/>
            <a:headEnd/>
            <a:tailEnd/>
          </a:ln>
          <a:effectLst>
            <a:outerShdw dist="20000" dir="5400000" rotWithShape="0">
              <a:srgbClr val="808080">
                <a:alpha val="37999"/>
              </a:srgbClr>
            </a:outerShdw>
          </a:effectLst>
        </p:spPr>
        <p:txBody>
          <a:bodyPr anchor="ctr"/>
          <a:lstStyle/>
          <a:p>
            <a:pPr algn="ctr"/>
            <a:endParaRPr lang="sv-FI">
              <a:solidFill>
                <a:srgbClr val="000000"/>
              </a:solidFill>
            </a:endParaRPr>
          </a:p>
        </p:txBody>
      </p:sp>
    </p:spTree>
    <p:extLst>
      <p:ext uri="{BB962C8B-B14F-4D97-AF65-F5344CB8AC3E}">
        <p14:creationId xmlns:p14="http://schemas.microsoft.com/office/powerpoint/2010/main" xmlns="" val="11486931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270000"/>
            <a:ext cx="8229600" cy="4856163"/>
          </a:xfrm>
        </p:spPr>
        <p:txBody>
          <a:bodyPr>
            <a:normAutofit/>
          </a:bodyPr>
          <a:lstStyle/>
          <a:p>
            <a:pPr marL="571500" indent="-571500"/>
            <a:r>
              <a:rPr lang="en-US" sz="2400" dirty="0"/>
              <a:t>en anonym </a:t>
            </a:r>
            <a:r>
              <a:rPr lang="en-US" sz="2400" dirty="0" err="1"/>
              <a:t>kursvärdering</a:t>
            </a:r>
            <a:r>
              <a:rPr lang="en-US" sz="2400" dirty="0"/>
              <a:t> med e-</a:t>
            </a:r>
            <a:r>
              <a:rPr lang="en-US" sz="2400" dirty="0" err="1"/>
              <a:t>blankett</a:t>
            </a:r>
            <a:r>
              <a:rPr lang="en-US" sz="2400" dirty="0"/>
              <a:t> </a:t>
            </a:r>
            <a:r>
              <a:rPr lang="en-US" sz="2400" dirty="0" err="1"/>
              <a:t>för</a:t>
            </a:r>
            <a:r>
              <a:rPr lang="en-US" sz="2400" dirty="0"/>
              <a:t> </a:t>
            </a:r>
            <a:r>
              <a:rPr lang="en-US" sz="2400" dirty="0" err="1"/>
              <a:t>alla</a:t>
            </a:r>
            <a:r>
              <a:rPr lang="en-US" sz="2400" dirty="0"/>
              <a:t> </a:t>
            </a:r>
            <a:r>
              <a:rPr lang="en-US" sz="2400" dirty="0" err="1"/>
              <a:t>kurser</a:t>
            </a:r>
            <a:endParaRPr lang="en-US" sz="2400" dirty="0"/>
          </a:p>
          <a:p>
            <a:pPr marL="571500" indent="-571500"/>
            <a:r>
              <a:rPr lang="en-US" sz="2400" dirty="0" err="1"/>
              <a:t>fokus</a:t>
            </a:r>
            <a:r>
              <a:rPr lang="en-US" sz="2400" dirty="0"/>
              <a:t> på </a:t>
            </a:r>
            <a:r>
              <a:rPr lang="en-US" sz="2400" dirty="0" err="1"/>
              <a:t>lärandemål</a:t>
            </a:r>
            <a:r>
              <a:rPr lang="en-US" sz="2400" dirty="0"/>
              <a:t> </a:t>
            </a:r>
            <a:r>
              <a:rPr lang="en-US" sz="2400" dirty="0" err="1"/>
              <a:t>och</a:t>
            </a:r>
            <a:r>
              <a:rPr lang="en-US" sz="2400" dirty="0"/>
              <a:t> </a:t>
            </a:r>
            <a:r>
              <a:rPr lang="en-US" sz="2400" dirty="0" err="1"/>
              <a:t>hur</a:t>
            </a:r>
            <a:r>
              <a:rPr lang="en-US" sz="2400" dirty="0"/>
              <a:t> de </a:t>
            </a:r>
            <a:r>
              <a:rPr lang="en-US" sz="2400" dirty="0" err="1"/>
              <a:t>har</a:t>
            </a:r>
            <a:r>
              <a:rPr lang="en-US" sz="2400" dirty="0"/>
              <a:t> </a:t>
            </a:r>
            <a:r>
              <a:rPr lang="en-US" sz="2400" dirty="0" err="1"/>
              <a:t>uppnåtts</a:t>
            </a:r>
            <a:endParaRPr lang="en-US" sz="2400" dirty="0"/>
          </a:p>
          <a:p>
            <a:pPr marL="571500" indent="-571500"/>
            <a:r>
              <a:rPr lang="en-US" sz="2400" dirty="0" err="1"/>
              <a:t>frågor</a:t>
            </a:r>
            <a:r>
              <a:rPr lang="en-US" sz="2400" dirty="0"/>
              <a:t> </a:t>
            </a:r>
            <a:r>
              <a:rPr lang="en-US" sz="2400" dirty="0" err="1"/>
              <a:t>kring</a:t>
            </a:r>
            <a:r>
              <a:rPr lang="en-US" sz="2400" dirty="0"/>
              <a:t> </a:t>
            </a:r>
            <a:r>
              <a:rPr lang="en-US" sz="2400" dirty="0" err="1"/>
              <a:t>evidensbasering</a:t>
            </a:r>
            <a:r>
              <a:rPr lang="en-US" sz="2400" dirty="0"/>
              <a:t> </a:t>
            </a:r>
            <a:r>
              <a:rPr lang="en-US" sz="2400" dirty="0" err="1"/>
              <a:t>och</a:t>
            </a:r>
            <a:r>
              <a:rPr lang="en-US" sz="2400" dirty="0"/>
              <a:t> </a:t>
            </a:r>
            <a:r>
              <a:rPr lang="en-US" sz="2400" dirty="0" err="1"/>
              <a:t>yrkesrelevans</a:t>
            </a:r>
            <a:endParaRPr lang="en-US" sz="2400" dirty="0"/>
          </a:p>
          <a:p>
            <a:pPr marL="571500" indent="-571500"/>
            <a:r>
              <a:rPr lang="en-US" sz="2400" dirty="0" err="1"/>
              <a:t>undervisningens</a:t>
            </a:r>
            <a:r>
              <a:rPr lang="en-US" sz="2400" dirty="0"/>
              <a:t> </a:t>
            </a:r>
            <a:r>
              <a:rPr lang="en-US" sz="2400" dirty="0" err="1"/>
              <a:t>och</a:t>
            </a:r>
            <a:r>
              <a:rPr lang="en-US" sz="2400" dirty="0"/>
              <a:t> </a:t>
            </a:r>
            <a:r>
              <a:rPr lang="en-US" sz="2400" dirty="0" err="1"/>
              <a:t>undervisningmaterialets</a:t>
            </a:r>
            <a:r>
              <a:rPr lang="en-US" sz="2400" dirty="0"/>
              <a:t> </a:t>
            </a:r>
            <a:r>
              <a:rPr lang="en-US" sz="2400" dirty="0" err="1"/>
              <a:t>kvalitet</a:t>
            </a:r>
            <a:endParaRPr lang="en-US" sz="2400" dirty="0"/>
          </a:p>
          <a:p>
            <a:pPr marL="571500" indent="-571500"/>
            <a:r>
              <a:rPr lang="en-US" sz="2400" dirty="0" err="1"/>
              <a:t>arbetsmängd</a:t>
            </a:r>
            <a:r>
              <a:rPr lang="en-US" sz="2400" dirty="0"/>
              <a:t> </a:t>
            </a:r>
            <a:r>
              <a:rPr lang="en-US" sz="2400" dirty="0" err="1"/>
              <a:t>och</a:t>
            </a:r>
            <a:r>
              <a:rPr lang="en-US" sz="2400" dirty="0"/>
              <a:t> </a:t>
            </a:r>
            <a:r>
              <a:rPr lang="en-US" sz="2400" dirty="0" err="1"/>
              <a:t>svårighetsgrad</a:t>
            </a:r>
            <a:endParaRPr lang="en-US" sz="2400" dirty="0"/>
          </a:p>
          <a:p>
            <a:pPr marL="571500" indent="-571500"/>
            <a:r>
              <a:rPr lang="en-US" sz="2400" dirty="0" err="1"/>
              <a:t>examinationsformen</a:t>
            </a:r>
            <a:r>
              <a:rPr lang="en-US" sz="2400" dirty="0"/>
              <a:t> </a:t>
            </a:r>
            <a:r>
              <a:rPr lang="en-US" sz="2400" dirty="0" err="1"/>
              <a:t>och</a:t>
            </a:r>
            <a:r>
              <a:rPr lang="en-US" sz="2400" dirty="0"/>
              <a:t> </a:t>
            </a:r>
            <a:r>
              <a:rPr lang="en-US" sz="2400" dirty="0" err="1"/>
              <a:t>dess</a:t>
            </a:r>
            <a:r>
              <a:rPr lang="en-US" sz="2400" dirty="0"/>
              <a:t> </a:t>
            </a:r>
            <a:r>
              <a:rPr lang="en-US" sz="2400" dirty="0" err="1"/>
              <a:t>relevans</a:t>
            </a:r>
            <a:endParaRPr lang="en-US" sz="2400" dirty="0"/>
          </a:p>
          <a:p>
            <a:pPr marL="571500" indent="-571500"/>
            <a:r>
              <a:rPr lang="en-US" sz="2400" dirty="0" err="1"/>
              <a:t>praktiska</a:t>
            </a:r>
            <a:r>
              <a:rPr lang="en-US" sz="2400" dirty="0"/>
              <a:t> </a:t>
            </a:r>
            <a:r>
              <a:rPr lang="en-US" sz="2400" dirty="0" err="1"/>
              <a:t>arrangemang</a:t>
            </a:r>
            <a:endParaRPr lang="en-US" sz="2400" dirty="0"/>
          </a:p>
          <a:p>
            <a:pPr marL="571500" indent="-571500"/>
            <a:r>
              <a:rPr lang="en-US" sz="2400" dirty="0" err="1"/>
              <a:t>både</a:t>
            </a:r>
            <a:r>
              <a:rPr lang="en-US" sz="2400" dirty="0"/>
              <a:t> </a:t>
            </a:r>
            <a:r>
              <a:rPr lang="en-US" sz="2400" dirty="0" err="1"/>
              <a:t>kvantitativt</a:t>
            </a:r>
            <a:r>
              <a:rPr lang="en-US" sz="2400" dirty="0"/>
              <a:t> </a:t>
            </a:r>
            <a:r>
              <a:rPr lang="en-US" sz="2400" dirty="0" err="1"/>
              <a:t>och</a:t>
            </a:r>
            <a:r>
              <a:rPr lang="en-US" sz="2400" dirty="0"/>
              <a:t> </a:t>
            </a:r>
            <a:r>
              <a:rPr lang="en-US" sz="2400" dirty="0" err="1"/>
              <a:t>kvalitativt</a:t>
            </a:r>
            <a:r>
              <a:rPr lang="en-US" sz="2400" dirty="0"/>
              <a:t> data </a:t>
            </a:r>
            <a:r>
              <a:rPr lang="en-US" sz="2400" dirty="0" err="1"/>
              <a:t>samlas</a:t>
            </a:r>
            <a:r>
              <a:rPr lang="en-US" sz="2400" dirty="0"/>
              <a:t> in</a:t>
            </a:r>
          </a:p>
          <a:p>
            <a:endParaRPr lang="en-US" sz="2400" dirty="0"/>
          </a:p>
        </p:txBody>
      </p:sp>
      <p:sp>
        <p:nvSpPr>
          <p:cNvPr id="5" name="TextBox 1"/>
          <p:cNvSpPr txBox="1">
            <a:spLocks noChangeArrowheads="1"/>
          </p:cNvSpPr>
          <p:nvPr/>
        </p:nvSpPr>
        <p:spPr bwMode="auto">
          <a:xfrm>
            <a:off x="406400" y="448836"/>
            <a:ext cx="8280400" cy="584776"/>
          </a:xfrm>
          <a:prstGeom prst="rect">
            <a:avLst/>
          </a:prstGeom>
          <a:noFill/>
          <a:ln w="9525">
            <a:noFill/>
            <a:miter lim="800000"/>
            <a:headEnd/>
            <a:tailEnd/>
          </a:ln>
        </p:spPr>
        <p:txBody>
          <a:bodyPr wrap="square">
            <a:spAutoFit/>
          </a:bodyPr>
          <a:lstStyle/>
          <a:p>
            <a:pPr algn="ctr"/>
            <a:r>
              <a:rPr lang="sv-FI" sz="3200" b="1" dirty="0" smtClean="0">
                <a:solidFill>
                  <a:srgbClr val="0070C0"/>
                </a:solidFill>
                <a:effectLst>
                  <a:outerShdw blurRad="38100" dist="38100" dir="2700000" algn="tl">
                    <a:srgbClr val="000000">
                      <a:alpha val="43137"/>
                    </a:srgbClr>
                  </a:outerShdw>
                </a:effectLst>
              </a:rPr>
              <a:t>Kursutvärderingen med </a:t>
            </a:r>
            <a:r>
              <a:rPr lang="sv-FI" sz="3200" b="1" i="1" dirty="0" smtClean="0">
                <a:solidFill>
                  <a:srgbClr val="0070C0"/>
                </a:solidFill>
                <a:effectLst>
                  <a:outerShdw blurRad="38100" dist="38100" dir="2700000" algn="tl">
                    <a:srgbClr val="000000">
                      <a:alpha val="43137"/>
                    </a:srgbClr>
                  </a:outerShdw>
                </a:effectLst>
              </a:rPr>
              <a:t>e</a:t>
            </a:r>
            <a:r>
              <a:rPr lang="sv-FI" sz="3200" b="1" dirty="0" smtClean="0">
                <a:solidFill>
                  <a:srgbClr val="0070C0"/>
                </a:solidFill>
                <a:effectLst>
                  <a:outerShdw blurRad="38100" dist="38100" dir="2700000" algn="tl">
                    <a:srgbClr val="000000">
                      <a:alpha val="43137"/>
                    </a:srgbClr>
                  </a:outerShdw>
                </a:effectLst>
              </a:rPr>
              <a:t>Lomake</a:t>
            </a:r>
            <a:endParaRPr lang="sv-FI"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919762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46983" y="4860387"/>
            <a:ext cx="2314134" cy="576776"/>
          </a:xfrm>
        </p:spPr>
        <p:txBody>
          <a:bodyPr>
            <a:normAutofit lnSpcReduction="10000"/>
          </a:bodyPr>
          <a:lstStyle/>
          <a:p>
            <a:pPr algn="ctr">
              <a:buNone/>
            </a:pPr>
            <a:r>
              <a:rPr lang="sv-FI" dirty="0" smtClean="0"/>
              <a:t>Evidens </a:t>
            </a:r>
            <a:endParaRPr lang="sv-FI" dirty="0"/>
          </a:p>
        </p:txBody>
      </p:sp>
      <p:sp>
        <p:nvSpPr>
          <p:cNvPr id="4" name="Isosceles Triangle 3"/>
          <p:cNvSpPr/>
          <p:nvPr/>
        </p:nvSpPr>
        <p:spPr>
          <a:xfrm>
            <a:off x="2910957" y="2016955"/>
            <a:ext cx="3322086" cy="2824089"/>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FI"/>
          </a:p>
        </p:txBody>
      </p:sp>
      <p:sp>
        <p:nvSpPr>
          <p:cNvPr id="6" name="Content Placeholder 2"/>
          <p:cNvSpPr txBox="1">
            <a:spLocks/>
          </p:cNvSpPr>
          <p:nvPr/>
        </p:nvSpPr>
        <p:spPr>
          <a:xfrm>
            <a:off x="3414933" y="858129"/>
            <a:ext cx="2314134" cy="576776"/>
          </a:xfrm>
          <a:prstGeom prst="rect">
            <a:avLst/>
          </a:prstGeom>
        </p:spPr>
        <p:txBody>
          <a:bodyPr vert="horz" lIns="91440" tIns="45720" rIns="91440" bIns="45720" rtlCol="0">
            <a:normAutofit lnSpcReduction="10000"/>
          </a:bodyPr>
          <a:lstStyle/>
          <a:p>
            <a:pPr marL="342900" marR="0" lvl="0" indent="-342900" algn="ctr" defTabSz="457200" rtl="0" eaLnBrk="1" fontAlgn="auto" latinLnBrk="0" hangingPunct="1">
              <a:lnSpc>
                <a:spcPct val="100000"/>
              </a:lnSpc>
              <a:spcBef>
                <a:spcPct val="20000"/>
              </a:spcBef>
              <a:spcAft>
                <a:spcPts val="0"/>
              </a:spcAft>
              <a:buClrTx/>
              <a:buSzTx/>
              <a:buFont typeface="Arial"/>
              <a:buNone/>
              <a:tabLst/>
              <a:defRPr/>
            </a:pPr>
            <a:r>
              <a:rPr kumimoji="0" lang="sv-FI" sz="3200" b="0" i="0" u="none" strike="noStrike" kern="1200" cap="none" spc="0" normalizeH="0" baseline="0" noProof="0" dirty="0" smtClean="0">
                <a:ln>
                  <a:noFill/>
                </a:ln>
                <a:solidFill>
                  <a:schemeClr val="tx1"/>
                </a:solidFill>
                <a:effectLst/>
                <a:uLnTx/>
                <a:uFillTx/>
                <a:latin typeface="+mn-lt"/>
                <a:ea typeface="+mn-ea"/>
                <a:cs typeface="+mn-cs"/>
              </a:rPr>
              <a:t>Teori </a:t>
            </a:r>
            <a:endParaRPr kumimoji="0" lang="sv-FI"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520504" y="4846319"/>
            <a:ext cx="1885071" cy="541607"/>
          </a:xfrm>
          <a:prstGeom prst="rect">
            <a:avLst/>
          </a:prstGeom>
        </p:spPr>
        <p:txBody>
          <a:bodyPr vert="horz" lIns="91440" tIns="45720" rIns="91440" bIns="45720" rtlCol="0">
            <a:normAutofit lnSpcReduction="10000"/>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lang="sv-FI" sz="3200" dirty="0" smtClean="0"/>
              <a:t>Praktik</a:t>
            </a:r>
            <a:r>
              <a:rPr kumimoji="0" lang="sv-FI" sz="3200" b="0" i="0" u="none" strike="noStrike" kern="1200" cap="none" spc="0" normalizeH="0" baseline="0" noProof="0" dirty="0" smtClean="0">
                <a:ln>
                  <a:noFill/>
                </a:ln>
                <a:solidFill>
                  <a:schemeClr val="tx1"/>
                </a:solidFill>
                <a:effectLst/>
                <a:uLnTx/>
                <a:uFillTx/>
                <a:latin typeface="+mn-lt"/>
                <a:ea typeface="+mn-ea"/>
                <a:cs typeface="+mn-cs"/>
              </a:rPr>
              <a:t> </a:t>
            </a:r>
            <a:endParaRPr kumimoji="0" lang="sv-FI"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270000"/>
            <a:ext cx="8229600" cy="4856163"/>
          </a:xfrm>
        </p:spPr>
        <p:txBody>
          <a:bodyPr>
            <a:normAutofit/>
          </a:bodyPr>
          <a:lstStyle/>
          <a:p>
            <a:pPr marL="571500" indent="-571500"/>
            <a:r>
              <a:rPr lang="en-US" sz="2400" dirty="0" err="1"/>
              <a:t>Lärarens</a:t>
            </a:r>
            <a:r>
              <a:rPr lang="en-US" sz="2400" dirty="0"/>
              <a:t> </a:t>
            </a:r>
            <a:r>
              <a:rPr lang="en-US" sz="2400" dirty="0" err="1"/>
              <a:t>reflektioner</a:t>
            </a:r>
            <a:r>
              <a:rPr lang="en-US" sz="2400" dirty="0"/>
              <a:t> </a:t>
            </a:r>
            <a:r>
              <a:rPr lang="en-US" sz="2400" dirty="0" err="1" smtClean="0"/>
              <a:t>om</a:t>
            </a:r>
            <a:r>
              <a:rPr lang="en-US" sz="2400" dirty="0" smtClean="0"/>
              <a:t> </a:t>
            </a:r>
            <a:r>
              <a:rPr lang="en-US" sz="2400" dirty="0" err="1" smtClean="0"/>
              <a:t>hur</a:t>
            </a:r>
            <a:r>
              <a:rPr lang="en-US" sz="2400" dirty="0" smtClean="0"/>
              <a:t> </a:t>
            </a:r>
            <a:r>
              <a:rPr lang="en-US" sz="2400" dirty="0" err="1" smtClean="0"/>
              <a:t>kursen</a:t>
            </a:r>
            <a:r>
              <a:rPr lang="en-US" sz="2400" dirty="0" smtClean="0"/>
              <a:t> </a:t>
            </a:r>
            <a:r>
              <a:rPr lang="en-US" sz="2400" dirty="0" err="1" smtClean="0"/>
              <a:t>förlöpte</a:t>
            </a:r>
            <a:r>
              <a:rPr lang="en-US" sz="2400" dirty="0" smtClean="0"/>
              <a:t> </a:t>
            </a:r>
            <a:r>
              <a:rPr lang="en-US" sz="2400" dirty="0" err="1" smtClean="0"/>
              <a:t>samt</a:t>
            </a:r>
            <a:r>
              <a:rPr lang="en-US" sz="2400" dirty="0" smtClean="0"/>
              <a:t> </a:t>
            </a:r>
            <a:r>
              <a:rPr lang="en-US" sz="2400" dirty="0" err="1" smtClean="0"/>
              <a:t>studerande</a:t>
            </a:r>
            <a:r>
              <a:rPr lang="en-US" sz="2400" dirty="0" smtClean="0"/>
              <a:t> </a:t>
            </a:r>
            <a:r>
              <a:rPr lang="en-US" sz="2400" dirty="0" err="1" smtClean="0"/>
              <a:t>respons</a:t>
            </a:r>
            <a:endParaRPr lang="en-US" sz="2400" dirty="0"/>
          </a:p>
          <a:p>
            <a:pPr marL="571500" indent="-571500"/>
            <a:r>
              <a:rPr lang="en-US" sz="2400" dirty="0" err="1"/>
              <a:t>Förslag</a:t>
            </a:r>
            <a:r>
              <a:rPr lang="en-US" sz="2400" dirty="0"/>
              <a:t>/</a:t>
            </a:r>
            <a:r>
              <a:rPr lang="en-US" sz="2400" dirty="0" err="1"/>
              <a:t>tankar</a:t>
            </a:r>
            <a:r>
              <a:rPr lang="en-US" sz="2400" dirty="0"/>
              <a:t> </a:t>
            </a:r>
            <a:r>
              <a:rPr lang="en-US" sz="2400" dirty="0" err="1"/>
              <a:t>om</a:t>
            </a:r>
            <a:r>
              <a:rPr lang="en-US" sz="2400" dirty="0"/>
              <a:t> </a:t>
            </a:r>
            <a:r>
              <a:rPr lang="en-US" sz="2400" dirty="0" err="1"/>
              <a:t>eventuella</a:t>
            </a:r>
            <a:r>
              <a:rPr lang="en-US" sz="2400" dirty="0"/>
              <a:t> </a:t>
            </a:r>
            <a:r>
              <a:rPr lang="en-US" sz="2400" dirty="0" err="1"/>
              <a:t>förändringar</a:t>
            </a:r>
            <a:r>
              <a:rPr lang="en-US" sz="2400" dirty="0"/>
              <a:t> </a:t>
            </a:r>
            <a:r>
              <a:rPr lang="en-US" sz="2400" dirty="0" err="1"/>
              <a:t>som</a:t>
            </a:r>
            <a:r>
              <a:rPr lang="en-US" sz="2400" dirty="0"/>
              <a:t> </a:t>
            </a:r>
            <a:r>
              <a:rPr lang="en-US" sz="2400" dirty="0" err="1"/>
              <a:t>kommer</a:t>
            </a:r>
            <a:r>
              <a:rPr lang="en-US" sz="2400" dirty="0"/>
              <a:t> </a:t>
            </a:r>
            <a:r>
              <a:rPr lang="en-US" sz="2400" dirty="0" err="1"/>
              <a:t>att</a:t>
            </a:r>
            <a:r>
              <a:rPr lang="en-US" sz="2400" dirty="0"/>
              <a:t> </a:t>
            </a:r>
            <a:r>
              <a:rPr lang="en-US" sz="2400" dirty="0" err="1"/>
              <a:t>göras</a:t>
            </a:r>
            <a:endParaRPr lang="en-US" sz="2400" dirty="0"/>
          </a:p>
          <a:p>
            <a:pPr marL="571500" indent="-571500"/>
            <a:r>
              <a:rPr lang="en-US" sz="2400" dirty="0" err="1"/>
              <a:t>Meddelanden</a:t>
            </a:r>
            <a:r>
              <a:rPr lang="en-US" sz="2400" dirty="0"/>
              <a:t> till </a:t>
            </a:r>
            <a:r>
              <a:rPr lang="en-US" sz="2400" dirty="0" err="1"/>
              <a:t>ämnet</a:t>
            </a:r>
            <a:r>
              <a:rPr lang="en-US" sz="2400" dirty="0"/>
              <a:t> </a:t>
            </a:r>
            <a:r>
              <a:rPr lang="en-US" sz="2400" dirty="0" err="1"/>
              <a:t>om</a:t>
            </a:r>
            <a:r>
              <a:rPr lang="en-US" sz="2400" dirty="0"/>
              <a:t> </a:t>
            </a:r>
            <a:r>
              <a:rPr lang="en-US" sz="2400" dirty="0" err="1"/>
              <a:t>praktiska</a:t>
            </a:r>
            <a:r>
              <a:rPr lang="en-US" sz="2400" dirty="0"/>
              <a:t> </a:t>
            </a:r>
            <a:r>
              <a:rPr lang="en-US" sz="2400" dirty="0" err="1"/>
              <a:t>arrangemang</a:t>
            </a:r>
            <a:endParaRPr lang="en-US" sz="2400" dirty="0"/>
          </a:p>
          <a:p>
            <a:pPr marL="571500" indent="-571500"/>
            <a:r>
              <a:rPr lang="en-US" sz="2400" dirty="0" err="1"/>
              <a:t>Skickas</a:t>
            </a:r>
            <a:r>
              <a:rPr lang="en-US" sz="2400" dirty="0"/>
              <a:t> till </a:t>
            </a:r>
            <a:r>
              <a:rPr lang="en-US" sz="2400" dirty="0" err="1"/>
              <a:t>amanuensen</a:t>
            </a:r>
            <a:r>
              <a:rPr lang="en-US" sz="2400" dirty="0"/>
              <a:t> </a:t>
            </a:r>
            <a:r>
              <a:rPr lang="en-US" sz="2400" dirty="0" err="1"/>
              <a:t>som</a:t>
            </a:r>
            <a:r>
              <a:rPr lang="en-US" sz="2400" dirty="0"/>
              <a:t> </a:t>
            </a:r>
            <a:r>
              <a:rPr lang="en-US" sz="2400" dirty="0" err="1"/>
              <a:t>ger</a:t>
            </a:r>
            <a:r>
              <a:rPr lang="en-US" sz="2400" dirty="0"/>
              <a:t> </a:t>
            </a:r>
            <a:r>
              <a:rPr lang="en-US" sz="2400" dirty="0" err="1"/>
              <a:t>respons</a:t>
            </a:r>
            <a:r>
              <a:rPr lang="en-US" sz="2400" dirty="0"/>
              <a:t> </a:t>
            </a:r>
            <a:r>
              <a:rPr lang="en-US" sz="2400" dirty="0" err="1"/>
              <a:t>och</a:t>
            </a:r>
            <a:r>
              <a:rPr lang="en-US" sz="2400" dirty="0"/>
              <a:t>/</a:t>
            </a:r>
            <a:r>
              <a:rPr lang="en-US" sz="2400" dirty="0" err="1"/>
              <a:t>eller</a:t>
            </a:r>
            <a:r>
              <a:rPr lang="en-US" sz="2400" dirty="0"/>
              <a:t> </a:t>
            </a:r>
            <a:r>
              <a:rPr lang="en-US" sz="2400" dirty="0" err="1"/>
              <a:t>vidtar</a:t>
            </a:r>
            <a:r>
              <a:rPr lang="en-US" sz="2400" dirty="0"/>
              <a:t> </a:t>
            </a:r>
            <a:r>
              <a:rPr lang="en-US" sz="2400" dirty="0" err="1"/>
              <a:t>önskade</a:t>
            </a:r>
            <a:r>
              <a:rPr lang="en-US" sz="2400" dirty="0"/>
              <a:t> </a:t>
            </a:r>
            <a:r>
              <a:rPr lang="en-US" sz="2400" dirty="0" err="1"/>
              <a:t>åtgärder</a:t>
            </a:r>
            <a:r>
              <a:rPr lang="en-US" sz="2400" dirty="0"/>
              <a:t> </a:t>
            </a:r>
            <a:r>
              <a:rPr lang="en-US" sz="2400" dirty="0" err="1"/>
              <a:t>från</a:t>
            </a:r>
            <a:r>
              <a:rPr lang="en-US" sz="2400" dirty="0"/>
              <a:t> </a:t>
            </a:r>
            <a:r>
              <a:rPr lang="en-US" sz="2400" dirty="0" err="1"/>
              <a:t>ämnets</a:t>
            </a:r>
            <a:r>
              <a:rPr lang="en-US" sz="2400" dirty="0"/>
              <a:t> </a:t>
            </a:r>
            <a:r>
              <a:rPr lang="en-US" sz="2400" dirty="0" err="1"/>
              <a:t>sida</a:t>
            </a:r>
            <a:endParaRPr lang="en-US" sz="2400" dirty="0"/>
          </a:p>
          <a:p>
            <a:pPr marL="571500" indent="-571500"/>
            <a:r>
              <a:rPr lang="en-US" sz="2400" dirty="0" err="1"/>
              <a:t>Feedbackblanketten</a:t>
            </a:r>
            <a:r>
              <a:rPr lang="en-US" sz="2400" dirty="0"/>
              <a:t> </a:t>
            </a:r>
            <a:r>
              <a:rPr lang="en-US" sz="2400" dirty="0" err="1"/>
              <a:t>fungerar</a:t>
            </a:r>
            <a:r>
              <a:rPr lang="en-US" sz="2400" dirty="0"/>
              <a:t> </a:t>
            </a:r>
            <a:r>
              <a:rPr lang="en-US" sz="2400" dirty="0" err="1"/>
              <a:t>som</a:t>
            </a:r>
            <a:r>
              <a:rPr lang="en-US" sz="2400" dirty="0"/>
              <a:t> bas </a:t>
            </a:r>
            <a:r>
              <a:rPr lang="en-US" sz="2400" dirty="0" err="1"/>
              <a:t>för</a:t>
            </a:r>
            <a:r>
              <a:rPr lang="en-US" sz="2400" dirty="0"/>
              <a:t> </a:t>
            </a:r>
            <a:r>
              <a:rPr lang="en-US" sz="2400" dirty="0" err="1"/>
              <a:t>fortsatt</a:t>
            </a:r>
            <a:r>
              <a:rPr lang="en-US" sz="2400" dirty="0"/>
              <a:t> </a:t>
            </a:r>
            <a:r>
              <a:rPr lang="en-US" sz="2400" dirty="0" err="1"/>
              <a:t>utvecklingsdiskussion</a:t>
            </a:r>
            <a:r>
              <a:rPr lang="en-US" sz="2400" dirty="0"/>
              <a:t> </a:t>
            </a:r>
            <a:r>
              <a:rPr lang="en-US" sz="2400" dirty="0" err="1"/>
              <a:t>mellan</a:t>
            </a:r>
            <a:r>
              <a:rPr lang="en-US" sz="2400" dirty="0"/>
              <a:t> </a:t>
            </a:r>
            <a:r>
              <a:rPr lang="en-US" sz="2400" dirty="0" err="1"/>
              <a:t>läraren</a:t>
            </a:r>
            <a:r>
              <a:rPr lang="en-US" sz="2400" dirty="0"/>
              <a:t> </a:t>
            </a:r>
            <a:r>
              <a:rPr lang="en-US" sz="2400" dirty="0" err="1"/>
              <a:t>och</a:t>
            </a:r>
            <a:r>
              <a:rPr lang="en-US" sz="2400" dirty="0"/>
              <a:t> </a:t>
            </a:r>
            <a:r>
              <a:rPr lang="en-US" sz="2400" dirty="0" err="1"/>
              <a:t>ämnet</a:t>
            </a:r>
            <a:endParaRPr lang="en-US" sz="2400" dirty="0"/>
          </a:p>
          <a:p>
            <a:pPr marL="571500" indent="-571500"/>
            <a:r>
              <a:rPr lang="en-US" sz="2400" dirty="0" err="1"/>
              <a:t>Lärarfeedbacken</a:t>
            </a:r>
            <a:r>
              <a:rPr lang="en-US" sz="2400" dirty="0"/>
              <a:t> </a:t>
            </a:r>
            <a:r>
              <a:rPr lang="en-US" sz="2400" dirty="0" err="1"/>
              <a:t>ges</a:t>
            </a:r>
            <a:r>
              <a:rPr lang="en-US" sz="2400" dirty="0"/>
              <a:t> </a:t>
            </a:r>
            <a:r>
              <a:rPr lang="en-US" sz="2400" dirty="0" err="1"/>
              <a:t>tillbaka</a:t>
            </a:r>
            <a:r>
              <a:rPr lang="en-US" sz="2400" dirty="0"/>
              <a:t> </a:t>
            </a:r>
            <a:r>
              <a:rPr lang="en-US" sz="2400" dirty="0" err="1"/>
              <a:t>åt</a:t>
            </a:r>
            <a:r>
              <a:rPr lang="en-US" sz="2400" dirty="0"/>
              <a:t> </a:t>
            </a:r>
            <a:r>
              <a:rPr lang="en-US" sz="2400" dirty="0" err="1"/>
              <a:t>läraren</a:t>
            </a:r>
            <a:r>
              <a:rPr lang="en-US" sz="2400" dirty="0"/>
              <a:t> </a:t>
            </a:r>
            <a:r>
              <a:rPr lang="en-US" sz="2400" dirty="0" err="1"/>
              <a:t>som</a:t>
            </a:r>
            <a:r>
              <a:rPr lang="en-US" sz="2400" dirty="0"/>
              <a:t> </a:t>
            </a:r>
            <a:r>
              <a:rPr lang="en-US" sz="2400" dirty="0" err="1"/>
              <a:t>påminnelse</a:t>
            </a:r>
            <a:r>
              <a:rPr lang="en-US" sz="2400" dirty="0"/>
              <a:t> </a:t>
            </a:r>
            <a:r>
              <a:rPr lang="en-US" sz="2400" dirty="0" err="1"/>
              <a:t>inför</a:t>
            </a:r>
            <a:r>
              <a:rPr lang="en-US" sz="2400" dirty="0"/>
              <a:t> </a:t>
            </a:r>
            <a:r>
              <a:rPr lang="en-US" sz="2400" dirty="0" err="1"/>
              <a:t>nästa</a:t>
            </a:r>
            <a:r>
              <a:rPr lang="en-US" sz="2400" dirty="0"/>
              <a:t> </a:t>
            </a:r>
            <a:r>
              <a:rPr lang="en-US" sz="2400" dirty="0" err="1"/>
              <a:t>kurs</a:t>
            </a:r>
            <a:endParaRPr lang="en-US" sz="2400" dirty="0"/>
          </a:p>
          <a:p>
            <a:pPr marL="0" indent="0">
              <a:buNone/>
            </a:pPr>
            <a:endParaRPr lang="en-US" sz="2400" dirty="0"/>
          </a:p>
        </p:txBody>
      </p:sp>
      <p:sp>
        <p:nvSpPr>
          <p:cNvPr id="5" name="TextBox 1"/>
          <p:cNvSpPr txBox="1">
            <a:spLocks noChangeArrowheads="1"/>
          </p:cNvSpPr>
          <p:nvPr/>
        </p:nvSpPr>
        <p:spPr bwMode="auto">
          <a:xfrm>
            <a:off x="406400" y="448836"/>
            <a:ext cx="8280400" cy="584776"/>
          </a:xfrm>
          <a:prstGeom prst="rect">
            <a:avLst/>
          </a:prstGeom>
          <a:noFill/>
          <a:ln w="9525">
            <a:noFill/>
            <a:miter lim="800000"/>
            <a:headEnd/>
            <a:tailEnd/>
          </a:ln>
        </p:spPr>
        <p:txBody>
          <a:bodyPr wrap="square">
            <a:spAutoFit/>
          </a:bodyPr>
          <a:lstStyle/>
          <a:p>
            <a:pPr algn="ctr"/>
            <a:r>
              <a:rPr lang="sv-FI" sz="3200" b="1" dirty="0" smtClean="0">
                <a:solidFill>
                  <a:srgbClr val="0070C0"/>
                </a:solidFill>
                <a:effectLst>
                  <a:outerShdw blurRad="38100" dist="38100" dir="2700000" algn="tl">
                    <a:srgbClr val="000000">
                      <a:alpha val="43137"/>
                    </a:srgbClr>
                  </a:outerShdw>
                </a:effectLst>
              </a:rPr>
              <a:t>Lärarens feedbackblankett med </a:t>
            </a:r>
            <a:r>
              <a:rPr lang="sv-FI" sz="3200" b="1" i="1" dirty="0" err="1" smtClean="0">
                <a:solidFill>
                  <a:srgbClr val="0070C0"/>
                </a:solidFill>
                <a:effectLst>
                  <a:outerShdw blurRad="38100" dist="38100" dir="2700000" algn="tl">
                    <a:srgbClr val="000000">
                      <a:alpha val="43137"/>
                    </a:srgbClr>
                  </a:outerShdw>
                </a:effectLst>
              </a:rPr>
              <a:t>e</a:t>
            </a:r>
            <a:r>
              <a:rPr lang="sv-FI" sz="3200" b="1" dirty="0" err="1" smtClean="0">
                <a:solidFill>
                  <a:srgbClr val="0070C0"/>
                </a:solidFill>
                <a:effectLst>
                  <a:outerShdw blurRad="38100" dist="38100" dir="2700000" algn="tl">
                    <a:srgbClr val="000000">
                      <a:alpha val="43137"/>
                    </a:srgbClr>
                  </a:outerShdw>
                </a:effectLst>
              </a:rPr>
              <a:t>Lomake</a:t>
            </a:r>
            <a:endParaRPr lang="sv-FI"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965797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0481"/>
            <a:ext cx="8229600" cy="663208"/>
          </a:xfrm>
        </p:spPr>
        <p:txBody>
          <a:bodyPr>
            <a:noAutofit/>
          </a:bodyPr>
          <a:lstStyle/>
          <a:p>
            <a:r>
              <a:rPr lang="sv-FI" sz="3200" b="1" dirty="0" smtClean="0">
                <a:solidFill>
                  <a:srgbClr val="0070C0"/>
                </a:solidFill>
                <a:effectLst>
                  <a:outerShdw blurRad="38100" dist="38100" dir="2700000" algn="tl">
                    <a:srgbClr val="000000">
                      <a:alpha val="43137"/>
                    </a:srgbClr>
                  </a:outerShdw>
                </a:effectLst>
              </a:rPr>
              <a:t>Det nuvarande kursutvärderingssystemets svagheter</a:t>
            </a:r>
            <a:endParaRPr lang="en-US" sz="3200" dirty="0"/>
          </a:p>
        </p:txBody>
      </p:sp>
      <p:sp>
        <p:nvSpPr>
          <p:cNvPr id="3" name="Content Placeholder 2"/>
          <p:cNvSpPr>
            <a:spLocks noGrp="1"/>
          </p:cNvSpPr>
          <p:nvPr>
            <p:ph idx="1"/>
          </p:nvPr>
        </p:nvSpPr>
        <p:spPr/>
        <p:txBody>
          <a:bodyPr>
            <a:normAutofit/>
          </a:bodyPr>
          <a:lstStyle/>
          <a:p>
            <a:r>
              <a:rPr lang="en-US" sz="2800" dirty="0" err="1" smtClean="0"/>
              <a:t>det</a:t>
            </a:r>
            <a:r>
              <a:rPr lang="en-US" sz="2800" dirty="0" smtClean="0"/>
              <a:t> </a:t>
            </a:r>
            <a:r>
              <a:rPr lang="en-US" sz="2800" dirty="0" err="1" smtClean="0"/>
              <a:t>är</a:t>
            </a:r>
            <a:r>
              <a:rPr lang="en-US" sz="2800" dirty="0" smtClean="0"/>
              <a:t> </a:t>
            </a:r>
            <a:r>
              <a:rPr lang="en-US" sz="2800" dirty="0" err="1" smtClean="0"/>
              <a:t>svårt</a:t>
            </a:r>
            <a:r>
              <a:rPr lang="en-US" sz="2800" dirty="0" smtClean="0"/>
              <a:t> </a:t>
            </a:r>
            <a:r>
              <a:rPr lang="en-US" sz="2800" dirty="0" err="1" smtClean="0"/>
              <a:t>att</a:t>
            </a:r>
            <a:r>
              <a:rPr lang="en-US" sz="2800" dirty="0" smtClean="0"/>
              <a:t> </a:t>
            </a:r>
            <a:r>
              <a:rPr lang="en-US" sz="2800" dirty="0" err="1" smtClean="0"/>
              <a:t>få</a:t>
            </a:r>
            <a:r>
              <a:rPr lang="en-US" sz="2800" dirty="0" smtClean="0"/>
              <a:t> </a:t>
            </a:r>
            <a:r>
              <a:rPr lang="en-US" sz="2800" dirty="0" err="1" smtClean="0"/>
              <a:t>studerande</a:t>
            </a:r>
            <a:r>
              <a:rPr lang="en-US" sz="2800" dirty="0" smtClean="0"/>
              <a:t> </a:t>
            </a:r>
            <a:r>
              <a:rPr lang="en-US" sz="2800" dirty="0" err="1" smtClean="0"/>
              <a:t>att</a:t>
            </a:r>
            <a:r>
              <a:rPr lang="en-US" sz="2800" dirty="0" smtClean="0"/>
              <a:t> </a:t>
            </a:r>
            <a:r>
              <a:rPr lang="en-US" sz="2800" dirty="0" err="1" smtClean="0"/>
              <a:t>svara</a:t>
            </a:r>
            <a:endParaRPr lang="en-US" sz="2800" dirty="0" smtClean="0"/>
          </a:p>
          <a:p>
            <a:pPr lvl="1"/>
            <a:r>
              <a:rPr lang="en-US" sz="2400" dirty="0" smtClean="0"/>
              <a:t>en </a:t>
            </a:r>
            <a:r>
              <a:rPr lang="en-US" sz="2400" dirty="0" err="1" smtClean="0"/>
              <a:t>svarsprocent</a:t>
            </a:r>
            <a:r>
              <a:rPr lang="en-US" sz="2400" dirty="0" smtClean="0"/>
              <a:t> </a:t>
            </a:r>
            <a:r>
              <a:rPr lang="en-US" sz="2400" dirty="0" err="1" smtClean="0"/>
              <a:t>på</a:t>
            </a:r>
            <a:r>
              <a:rPr lang="en-US" sz="2400" dirty="0" smtClean="0"/>
              <a:t> </a:t>
            </a:r>
            <a:r>
              <a:rPr lang="en-US" sz="2400" dirty="0" err="1" smtClean="0"/>
              <a:t>endast</a:t>
            </a:r>
            <a:r>
              <a:rPr lang="en-US" sz="2400" dirty="0" smtClean="0"/>
              <a:t> 50% </a:t>
            </a:r>
            <a:r>
              <a:rPr lang="en-US" sz="2400" dirty="0" err="1" smtClean="0"/>
              <a:t>ibland</a:t>
            </a:r>
            <a:r>
              <a:rPr lang="en-US" sz="2400" dirty="0" smtClean="0"/>
              <a:t>, </a:t>
            </a:r>
            <a:r>
              <a:rPr lang="en-US" sz="2400" dirty="0" err="1" smtClean="0"/>
              <a:t>oftast</a:t>
            </a:r>
            <a:r>
              <a:rPr lang="en-US" sz="2400" dirty="0" smtClean="0"/>
              <a:t> </a:t>
            </a:r>
            <a:r>
              <a:rPr lang="en-US" sz="2400" dirty="0" err="1" smtClean="0"/>
              <a:t>nog</a:t>
            </a:r>
            <a:r>
              <a:rPr lang="en-US" sz="2400" dirty="0" smtClean="0"/>
              <a:t> 70-100 %</a:t>
            </a:r>
          </a:p>
          <a:p>
            <a:pPr lvl="1">
              <a:buNone/>
            </a:pPr>
            <a:r>
              <a:rPr lang="en-US" sz="2400" dirty="0" smtClean="0"/>
              <a:t> </a:t>
            </a:r>
          </a:p>
          <a:p>
            <a:r>
              <a:rPr lang="en-US" sz="2800" dirty="0" err="1" smtClean="0"/>
              <a:t>det</a:t>
            </a:r>
            <a:r>
              <a:rPr lang="en-US" sz="2800" dirty="0" smtClean="0"/>
              <a:t> tar </a:t>
            </a:r>
            <a:r>
              <a:rPr lang="en-US" sz="2800" dirty="0" err="1" smtClean="0"/>
              <a:t>mycket</a:t>
            </a:r>
            <a:r>
              <a:rPr lang="en-US" sz="2800" dirty="0" smtClean="0"/>
              <a:t> </a:t>
            </a:r>
            <a:r>
              <a:rPr lang="en-US" sz="2800" dirty="0" err="1" smtClean="0"/>
              <a:t>tid</a:t>
            </a:r>
            <a:r>
              <a:rPr lang="en-US" sz="2800" dirty="0" smtClean="0"/>
              <a:t> </a:t>
            </a:r>
            <a:r>
              <a:rPr lang="en-US" sz="2800" dirty="0" err="1" smtClean="0"/>
              <a:t>och</a:t>
            </a:r>
            <a:r>
              <a:rPr lang="en-US" sz="2800" dirty="0" smtClean="0"/>
              <a:t> </a:t>
            </a:r>
            <a:r>
              <a:rPr lang="en-US" sz="2800" dirty="0" err="1" smtClean="0"/>
              <a:t>resurser</a:t>
            </a:r>
            <a:r>
              <a:rPr lang="en-US" sz="2800" dirty="0" smtClean="0"/>
              <a:t> </a:t>
            </a:r>
            <a:r>
              <a:rPr lang="en-US" sz="2800" dirty="0" err="1" smtClean="0"/>
              <a:t>att</a:t>
            </a:r>
            <a:r>
              <a:rPr lang="en-US" sz="2800" dirty="0" smtClean="0"/>
              <a:t> </a:t>
            </a:r>
            <a:r>
              <a:rPr lang="en-US" sz="2800" dirty="0" err="1" smtClean="0"/>
              <a:t>skapa</a:t>
            </a:r>
            <a:r>
              <a:rPr lang="en-US" sz="2800" dirty="0" smtClean="0"/>
              <a:t> </a:t>
            </a:r>
            <a:r>
              <a:rPr lang="en-US" sz="2800" dirty="0" err="1" smtClean="0"/>
              <a:t>blanketter</a:t>
            </a:r>
            <a:r>
              <a:rPr lang="en-US" sz="2800" dirty="0" smtClean="0"/>
              <a:t>, </a:t>
            </a:r>
            <a:r>
              <a:rPr lang="en-US" sz="2800" dirty="0" err="1" smtClean="0"/>
              <a:t>samla</a:t>
            </a:r>
            <a:r>
              <a:rPr lang="en-US" sz="2800" dirty="0" smtClean="0"/>
              <a:t> in, </a:t>
            </a:r>
            <a:r>
              <a:rPr lang="en-US" sz="2800" dirty="0" err="1" smtClean="0"/>
              <a:t>sammanställa</a:t>
            </a:r>
            <a:r>
              <a:rPr lang="en-US" sz="2800" dirty="0" smtClean="0"/>
              <a:t> </a:t>
            </a:r>
            <a:r>
              <a:rPr lang="en-US" sz="2800" dirty="0" err="1" smtClean="0"/>
              <a:t>och</a:t>
            </a:r>
            <a:r>
              <a:rPr lang="en-US" sz="2800" dirty="0" smtClean="0"/>
              <a:t> </a:t>
            </a:r>
            <a:r>
              <a:rPr lang="en-US" sz="2800" dirty="0" err="1" smtClean="0"/>
              <a:t>gå</a:t>
            </a:r>
            <a:r>
              <a:rPr lang="en-US" sz="2800" dirty="0" smtClean="0"/>
              <a:t> </a:t>
            </a:r>
            <a:r>
              <a:rPr lang="en-US" sz="2800" dirty="0" err="1" smtClean="0"/>
              <a:t>igenom</a:t>
            </a:r>
            <a:endParaRPr lang="en-US" sz="2800" dirty="0" smtClean="0"/>
          </a:p>
          <a:p>
            <a:pPr>
              <a:buNone/>
            </a:pPr>
            <a:endParaRPr lang="en-US" sz="2800" dirty="0" smtClean="0"/>
          </a:p>
          <a:p>
            <a:r>
              <a:rPr lang="en-US" sz="2800" dirty="0" err="1" smtClean="0"/>
              <a:t>feedbacken</a:t>
            </a:r>
            <a:r>
              <a:rPr lang="en-US" sz="2800" dirty="0" smtClean="0"/>
              <a:t> </a:t>
            </a:r>
            <a:r>
              <a:rPr lang="en-US" sz="2800" dirty="0" err="1" smtClean="0"/>
              <a:t>är</a:t>
            </a:r>
            <a:r>
              <a:rPr lang="en-US" sz="2800" dirty="0" smtClean="0"/>
              <a:t> anonym </a:t>
            </a:r>
            <a:r>
              <a:rPr lang="en-US" sz="2800" dirty="0" smtClean="0">
                <a:sym typeface="Wingdings"/>
              </a:rPr>
              <a:t> </a:t>
            </a:r>
            <a:r>
              <a:rPr lang="en-US" sz="2800" dirty="0" err="1" smtClean="0">
                <a:sym typeface="Wingdings"/>
              </a:rPr>
              <a:t>leder</a:t>
            </a:r>
            <a:r>
              <a:rPr lang="en-US" sz="2800" dirty="0" smtClean="0">
                <a:sym typeface="Wingdings"/>
              </a:rPr>
              <a:t> </a:t>
            </a:r>
            <a:r>
              <a:rPr lang="en-US" sz="2800" dirty="0" err="1" smtClean="0">
                <a:sym typeface="Wingdings"/>
              </a:rPr>
              <a:t>ibland</a:t>
            </a:r>
            <a:r>
              <a:rPr lang="en-US" sz="2800" dirty="0" smtClean="0">
                <a:sym typeface="Wingdings"/>
              </a:rPr>
              <a:t> till </a:t>
            </a:r>
            <a:r>
              <a:rPr lang="en-US" sz="2800" dirty="0" err="1" smtClean="0">
                <a:sym typeface="Wingdings"/>
              </a:rPr>
              <a:t>icke-konstruktiv</a:t>
            </a:r>
            <a:r>
              <a:rPr lang="en-US" sz="2800" dirty="0" smtClean="0">
                <a:sym typeface="Wingdings"/>
              </a:rPr>
              <a:t> feedback </a:t>
            </a:r>
            <a:r>
              <a:rPr lang="en-US" sz="2800" dirty="0" err="1" smtClean="0">
                <a:sym typeface="Wingdings"/>
              </a:rPr>
              <a:t>och</a:t>
            </a:r>
            <a:r>
              <a:rPr lang="en-US" sz="2800" dirty="0" smtClean="0">
                <a:sym typeface="Wingdings"/>
              </a:rPr>
              <a:t> </a:t>
            </a:r>
            <a:r>
              <a:rPr lang="en-US" sz="2800" dirty="0" err="1" smtClean="0">
                <a:sym typeface="Wingdings"/>
              </a:rPr>
              <a:t>personliga</a:t>
            </a:r>
            <a:r>
              <a:rPr lang="en-US" sz="2800" dirty="0" smtClean="0">
                <a:sym typeface="Wingdings"/>
              </a:rPr>
              <a:t> “</a:t>
            </a:r>
            <a:r>
              <a:rPr lang="en-US" sz="2800" dirty="0" err="1" smtClean="0">
                <a:sym typeface="Wingdings"/>
              </a:rPr>
              <a:t>påhopp</a:t>
            </a:r>
            <a:r>
              <a:rPr lang="en-US" sz="2800" dirty="0" smtClean="0">
                <a:sym typeface="Wingdings"/>
              </a:rPr>
              <a:t>” – </a:t>
            </a:r>
            <a:r>
              <a:rPr lang="en-US" sz="2800" dirty="0" err="1" smtClean="0">
                <a:sym typeface="Wingdings"/>
              </a:rPr>
              <a:t>kan</a:t>
            </a:r>
            <a:r>
              <a:rPr lang="en-US" sz="2800" dirty="0" smtClean="0">
                <a:sym typeface="Wingdings"/>
              </a:rPr>
              <a:t> </a:t>
            </a:r>
            <a:r>
              <a:rPr lang="en-US" sz="2800" dirty="0" err="1" smtClean="0">
                <a:sym typeface="Wingdings"/>
              </a:rPr>
              <a:t>påverka</a:t>
            </a:r>
            <a:r>
              <a:rPr lang="en-US" sz="2800" dirty="0" smtClean="0">
                <a:sym typeface="Wingdings"/>
              </a:rPr>
              <a:t> </a:t>
            </a:r>
            <a:r>
              <a:rPr lang="en-US" sz="2800" dirty="0" err="1" smtClean="0">
                <a:sym typeface="Wingdings"/>
              </a:rPr>
              <a:t>lärarens</a:t>
            </a:r>
            <a:r>
              <a:rPr lang="en-US" sz="2800" dirty="0" smtClean="0">
                <a:sym typeface="Wingdings"/>
              </a:rPr>
              <a:t> motivation </a:t>
            </a:r>
            <a:endParaRPr lang="en-US" sz="2800" dirty="0"/>
          </a:p>
        </p:txBody>
      </p:sp>
    </p:spTree>
    <p:extLst>
      <p:ext uri="{BB962C8B-B14F-4D97-AF65-F5344CB8AC3E}">
        <p14:creationId xmlns:p14="http://schemas.microsoft.com/office/powerpoint/2010/main" xmlns="" val="3738545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imetön.tiff"/>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80558" y="392315"/>
            <a:ext cx="8152241" cy="2641600"/>
          </a:xfrm>
          <a:prstGeom prst="rect">
            <a:avLst/>
          </a:prstGeom>
          <a:ln w="6350" cmpd="sng">
            <a:solidFill>
              <a:schemeClr val="tx1"/>
            </a:solidFill>
          </a:ln>
        </p:spPr>
      </p:pic>
      <p:pic>
        <p:nvPicPr>
          <p:cNvPr id="7" name="Picture 6" descr="Nimetön.tiff"/>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3307639" y="3544375"/>
            <a:ext cx="4714125" cy="2624653"/>
          </a:xfrm>
          <a:prstGeom prst="rect">
            <a:avLst/>
          </a:prstGeom>
          <a:ln w="6350" cmpd="sng">
            <a:solidFill>
              <a:schemeClr val="tx1"/>
            </a:solidFill>
          </a:ln>
        </p:spPr>
      </p:pic>
      <p:sp>
        <p:nvSpPr>
          <p:cNvPr id="9" name="Content Placeholder 8"/>
          <p:cNvSpPr>
            <a:spLocks noGrp="1"/>
          </p:cNvSpPr>
          <p:nvPr>
            <p:ph idx="1"/>
          </p:nvPr>
        </p:nvSpPr>
        <p:spPr>
          <a:xfrm>
            <a:off x="457200" y="3352390"/>
            <a:ext cx="2732310" cy="2773773"/>
          </a:xfrm>
        </p:spPr>
        <p:txBody>
          <a:bodyPr>
            <a:normAutofit/>
          </a:bodyPr>
          <a:lstStyle/>
          <a:p>
            <a:pPr marL="0" indent="0">
              <a:buNone/>
            </a:pPr>
            <a:r>
              <a:rPr lang="en-US" sz="2400" b="1" dirty="0" err="1" smtClean="0">
                <a:solidFill>
                  <a:srgbClr val="0070C0"/>
                </a:solidFill>
              </a:rPr>
              <a:t>Evidens</a:t>
            </a:r>
            <a:r>
              <a:rPr lang="en-US" sz="2400" b="1" dirty="0" smtClean="0">
                <a:solidFill>
                  <a:srgbClr val="0070C0"/>
                </a:solidFill>
              </a:rPr>
              <a:t> </a:t>
            </a:r>
            <a:r>
              <a:rPr lang="en-US" sz="2400" b="1" dirty="0" err="1" smtClean="0">
                <a:solidFill>
                  <a:srgbClr val="0070C0"/>
                </a:solidFill>
              </a:rPr>
              <a:t>om</a:t>
            </a:r>
            <a:r>
              <a:rPr lang="en-US" sz="2400" b="1" dirty="0" smtClean="0">
                <a:solidFill>
                  <a:srgbClr val="0070C0"/>
                </a:solidFill>
              </a:rPr>
              <a:t> </a:t>
            </a:r>
            <a:r>
              <a:rPr lang="en-US" sz="2400" b="1" dirty="0" err="1" smtClean="0">
                <a:solidFill>
                  <a:srgbClr val="0070C0"/>
                </a:solidFill>
              </a:rPr>
              <a:t>att</a:t>
            </a:r>
            <a:r>
              <a:rPr lang="en-US" sz="2400" b="1" dirty="0" smtClean="0">
                <a:solidFill>
                  <a:srgbClr val="0070C0"/>
                </a:solidFill>
              </a:rPr>
              <a:t> feedback </a:t>
            </a:r>
            <a:r>
              <a:rPr lang="en-US" sz="2400" b="1" dirty="0" err="1" smtClean="0">
                <a:solidFill>
                  <a:srgbClr val="0070C0"/>
                </a:solidFill>
              </a:rPr>
              <a:t>inte</a:t>
            </a:r>
            <a:r>
              <a:rPr lang="en-US" sz="2400" b="1" dirty="0" smtClean="0">
                <a:solidFill>
                  <a:srgbClr val="0070C0"/>
                </a:solidFill>
              </a:rPr>
              <a:t> </a:t>
            </a:r>
            <a:r>
              <a:rPr lang="en-US" sz="2400" b="1" dirty="0" err="1" smtClean="0">
                <a:solidFill>
                  <a:srgbClr val="0070C0"/>
                </a:solidFill>
              </a:rPr>
              <a:t>alltid</a:t>
            </a:r>
            <a:r>
              <a:rPr lang="en-US" sz="2400" b="1" dirty="0" smtClean="0">
                <a:solidFill>
                  <a:srgbClr val="0070C0"/>
                </a:solidFill>
              </a:rPr>
              <a:t> </a:t>
            </a:r>
            <a:r>
              <a:rPr lang="en-US" sz="2400" b="1" dirty="0" err="1" smtClean="0">
                <a:solidFill>
                  <a:srgbClr val="0070C0"/>
                </a:solidFill>
              </a:rPr>
              <a:t>mäter</a:t>
            </a:r>
            <a:r>
              <a:rPr lang="en-US" sz="2400" b="1" dirty="0" smtClean="0">
                <a:solidFill>
                  <a:srgbClr val="0070C0"/>
                </a:solidFill>
              </a:rPr>
              <a:t> </a:t>
            </a:r>
            <a:r>
              <a:rPr lang="en-US" sz="2400" b="1" dirty="0" err="1" smtClean="0">
                <a:solidFill>
                  <a:srgbClr val="0070C0"/>
                </a:solidFill>
              </a:rPr>
              <a:t>inlärning</a:t>
            </a:r>
            <a:endParaRPr lang="en-US" sz="2400" b="1" dirty="0">
              <a:solidFill>
                <a:srgbClr val="0070C0"/>
              </a:solidFill>
            </a:endParaRPr>
          </a:p>
        </p:txBody>
      </p:sp>
    </p:spTree>
    <p:extLst>
      <p:ext uri="{BB962C8B-B14F-4D97-AF65-F5344CB8AC3E}">
        <p14:creationId xmlns="" xmlns:p14="http://schemas.microsoft.com/office/powerpoint/2010/main" val="1957033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1" y="1833917"/>
            <a:ext cx="8229600" cy="2554545"/>
          </a:xfrm>
          <a:prstGeom prst="rect">
            <a:avLst/>
          </a:prstGeom>
        </p:spPr>
        <p:txBody>
          <a:bodyPr wrap="square">
            <a:spAutoFit/>
          </a:bodyPr>
          <a:lstStyle/>
          <a:p>
            <a:pPr algn="ctr"/>
            <a:r>
              <a:rPr lang="sv-FI" sz="4000" b="1" dirty="0" smtClean="0">
                <a:solidFill>
                  <a:srgbClr val="0070C0"/>
                </a:solidFill>
                <a:effectLst>
                  <a:outerShdw blurRad="38100" dist="38100" dir="2700000" algn="tl">
                    <a:srgbClr val="000000">
                      <a:alpha val="43137"/>
                    </a:srgbClr>
                  </a:outerShdw>
                </a:effectLst>
              </a:rPr>
              <a:t>Hur ser ett idealiskt system för Åbo Akademi ut som uppnår målsättningarna men undviker riskerna?</a:t>
            </a:r>
            <a:endParaRPr lang="en-US" sz="4000" dirty="0"/>
          </a:p>
        </p:txBody>
      </p:sp>
    </p:spTree>
    <p:extLst>
      <p:ext uri="{BB962C8B-B14F-4D97-AF65-F5344CB8AC3E}">
        <p14:creationId xmlns:p14="http://schemas.microsoft.com/office/powerpoint/2010/main" xmlns="" val="1821716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3020</TotalTime>
  <Words>543</Words>
  <Application>Microsoft Office PowerPoint</Application>
  <PresentationFormat>On-screen Show (4:3)</PresentationFormat>
  <Paragraphs>62</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Systematisk kursutvärdering och uppföljningsformer  Workshop</vt:lpstr>
      <vt:lpstr>Målsättningen med kursutvärderingen</vt:lpstr>
      <vt:lpstr>Slide 3</vt:lpstr>
      <vt:lpstr>Slide 4</vt:lpstr>
      <vt:lpstr>Slide 5</vt:lpstr>
      <vt:lpstr>Slide 6</vt:lpstr>
      <vt:lpstr>Det nuvarande kursutvärderingssystemets svagheter</vt:lpstr>
      <vt:lpstr>Slide 8</vt:lpstr>
      <vt:lpstr>Slide 9</vt:lpstr>
    </vt:vector>
  </TitlesOfParts>
  <Company>Åbo Akademi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Kursutvärdering-workshop</dc:title>
  <dc:creator>Alexandra Elsing</dc:creator>
  <cp:lastModifiedBy>ynyqvist</cp:lastModifiedBy>
  <cp:revision>40</cp:revision>
  <dcterms:created xsi:type="dcterms:W3CDTF">2014-11-27T14:27:38Z</dcterms:created>
  <dcterms:modified xsi:type="dcterms:W3CDTF">2014-12-02T13:37:09Z</dcterms:modified>
</cp:coreProperties>
</file>